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Economica" panose="02000506040000020004" pitchFamily="2" charset="77"/>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Trebuchet MS" panose="020B0703020202090204" pitchFamily="34" charset="0"/>
      <p:regular r:id="rId30"/>
      <p:bold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F06F53-127D-41E8-B8F4-253430C8F8A6}">
  <a:tblStyle styleId="{C9F06F53-127D-41E8-B8F4-253430C8F8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42" d="100"/>
          <a:sy n="142" d="100"/>
        </p:scale>
        <p:origin x="7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Model_(abstrac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6d08a9d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6d08a9d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decided to do data mining  for customer purchases and figure out which product has been the most popular among customers, of course seasons, trends and pandemic can frequently change this result.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6d08a9d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6d08a9d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Mineral water is the most bought item followed by eggs, french fries pancakes etc. Now after finding out the most popular item, we need to find which items are frequently brought together. For this we need to apply market basket analysis using apropri algorithm.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53a040d63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53a040d63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Apriori algorithm is used to find the frequent itemsets. It has three major components:</a:t>
            </a:r>
            <a:endParaRPr/>
          </a:p>
          <a:p>
            <a:pPr marL="0" lvl="0" indent="0" algn="l" rtl="0">
              <a:spcBef>
                <a:spcPts val="0"/>
              </a:spcBef>
              <a:spcAft>
                <a:spcPts val="0"/>
              </a:spcAft>
              <a:buNone/>
            </a:pPr>
            <a:r>
              <a:rPr lang="en"/>
              <a:t>Support is the popularity(frequency of occurrence) of an item (validity of item)</a:t>
            </a:r>
            <a:endParaRPr/>
          </a:p>
          <a:p>
            <a:pPr marL="0" lvl="0" indent="0" algn="l" rtl="0">
              <a:spcBef>
                <a:spcPts val="0"/>
              </a:spcBef>
              <a:spcAft>
                <a:spcPts val="0"/>
              </a:spcAft>
              <a:buNone/>
            </a:pPr>
            <a:r>
              <a:rPr lang="en"/>
              <a:t>Confidence is likelihood of occurrence of item B if item A occurs(Conditional Probability).</a:t>
            </a:r>
            <a:endParaRPr/>
          </a:p>
          <a:p>
            <a:pPr marL="0" lvl="0" indent="0" algn="l" rtl="0">
              <a:spcBef>
                <a:spcPts val="0"/>
              </a:spcBef>
              <a:spcAft>
                <a:spcPts val="0"/>
              </a:spcAft>
              <a:buNone/>
            </a:pPr>
            <a:r>
              <a:rPr lang="en"/>
              <a:t>Lift ratio is the increase in the ratio of occurence of item B if item A occurs. ()</a:t>
            </a:r>
            <a:r>
              <a:rPr lang="en" b="1">
                <a:solidFill>
                  <a:schemeClr val="dk1"/>
                </a:solidFill>
              </a:rPr>
              <a:t>lift</a:t>
            </a:r>
            <a:r>
              <a:rPr lang="en">
                <a:solidFill>
                  <a:schemeClr val="dk1"/>
                </a:solidFill>
              </a:rPr>
              <a:t> is a measure of the efficiency performance of a targeting</a:t>
            </a:r>
            <a:r>
              <a:rPr lang="en">
                <a:solidFill>
                  <a:schemeClr val="dk1"/>
                </a:solidFill>
                <a:uFill>
                  <a:noFill/>
                </a:uFill>
                <a:hlinkClick r:id="rId3"/>
              </a:rPr>
              <a:t> </a:t>
            </a:r>
            <a:r>
              <a:rPr lang="en" u="sng">
                <a:solidFill>
                  <a:schemeClr val="hlink"/>
                </a:solidFill>
                <a:hlinkClick r:id="rId3"/>
              </a:rPr>
              <a:t>model</a:t>
            </a:r>
            <a:r>
              <a:rPr lang="en">
                <a:solidFill>
                  <a:schemeClr val="dk1"/>
                </a:solidFill>
              </a:rPr>
              <a:t> (association rule)</a:t>
            </a:r>
            <a:endParaRPr/>
          </a:p>
          <a:p>
            <a:pPr marL="0" lvl="0" indent="0" algn="l" rtl="0">
              <a:spcBef>
                <a:spcPts val="0"/>
              </a:spcBef>
              <a:spcAft>
                <a:spcPts val="0"/>
              </a:spcAft>
              <a:buNone/>
            </a:pPr>
            <a:r>
              <a:rPr lang="en"/>
              <a:t>Gretaer than 1</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6d08a9d77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6d08a9d7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more than 400  association rules that can be formed with our dataset, however, most of them are trivial and further analysis is required. This is just the few of the relevant association rules on basis of support, confidence and lift ratio.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6d08a9d7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6d08a9d7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a web visualisation of the dataset where we can see which items are clearly connected so as to show the frequent itemsets.</a:t>
            </a:r>
            <a:endParaRPr/>
          </a:p>
          <a:p>
            <a:pPr marL="0" lvl="0" indent="0" algn="l" rtl="0">
              <a:spcBef>
                <a:spcPts val="0"/>
              </a:spcBef>
              <a:spcAft>
                <a:spcPts val="0"/>
              </a:spcAft>
              <a:buNone/>
            </a:pPr>
            <a:endParaRPr/>
          </a:p>
          <a:p>
            <a:pPr marL="0" lvl="0" indent="0" algn="l" rtl="0">
              <a:spcBef>
                <a:spcPts val="0"/>
              </a:spcBef>
              <a:spcAft>
                <a:spcPts val="0"/>
              </a:spcAft>
              <a:buNone/>
            </a:pPr>
            <a:r>
              <a:rPr lang="en"/>
              <a:t>Mineral water and milk, water and spaghetti, and vegetables and eggs are frequent pairings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53a040d63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53a040d63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53a040d6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53a040d6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Increase impulse purchases by giving customer clues , where to places items in the grocery store to increase their purchase, and obviously to kee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6d08a9d7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6d08a9d7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our case we have got around 400 association rules, lot of which are trivial and circumstantial, hence differential market basket analysis can eliminate them.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53a040d63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53a040d63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6d08a9d77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6d08a9d77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Grocery stores and products sold are essential items that customers will buy almost everyday. It is an important business that carry necessities </a:t>
            </a:r>
            <a:endParaRPr/>
          </a:p>
          <a:p>
            <a:pPr marL="0" lvl="0" indent="0" algn="l" rtl="0">
              <a:spcBef>
                <a:spcPts val="0"/>
              </a:spcBef>
              <a:spcAft>
                <a:spcPts val="0"/>
              </a:spcAft>
              <a:buNone/>
            </a:pPr>
            <a:endParaRPr/>
          </a:p>
          <a:p>
            <a:pPr marL="0" lvl="0" indent="0" algn="l" rtl="0">
              <a:spcBef>
                <a:spcPts val="0"/>
              </a:spcBef>
              <a:spcAft>
                <a:spcPts val="0"/>
              </a:spcAft>
              <a:buNone/>
            </a:pPr>
            <a:r>
              <a:rPr lang="en"/>
              <a:t>Retail businesses, and especially grocery stores, have the goal to increase sales and maintain a smooth balance between supply and demand. In order to be on top of their game, these businesses have to come up with options to increase customer engagement and subsequently have appropriate price points.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53a040d6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53a040d6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1"/>
                </a:solidFill>
                <a:latin typeface="Open Sans"/>
                <a:ea typeface="Open Sans"/>
                <a:cs typeface="Open Sans"/>
                <a:sym typeface="Open Sans"/>
              </a:rPr>
              <a:t>For example, toilet paper and disinfecting products have long run out of stocks as their demand was completely unprecedented. Some common household and pantry items are also running out of stock as the demand and supply could not go hand in hand.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6d08a9d7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6d08a9d7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solution to combat the issue of supply and demand as well as increasing sales are to find customer buying patterns using the Market Basket Analysis. The MBA is a modelling technique </a:t>
            </a:r>
            <a:r>
              <a:rPr lang="en" sz="1050">
                <a:solidFill>
                  <a:schemeClr val="dk1"/>
                </a:solidFill>
                <a:highlight>
                  <a:srgbClr val="FFFFFF"/>
                </a:highlight>
              </a:rPr>
              <a:t>based upon the theory that if you buy a certain group of items, you are more (or less) likely to buy another group of items.</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The set of items a customer buys is referred to as an itemset, and this technique seeks to find relationships between these purchases.</a:t>
            </a:r>
            <a:endParaRPr sz="1050">
              <a:solidFill>
                <a:schemeClr val="dk1"/>
              </a:solidFill>
              <a:highlight>
                <a:srgbClr val="FFFFFF"/>
              </a:highlight>
            </a:endParaRPr>
          </a:p>
          <a:p>
            <a:pPr marL="0" lvl="0" indent="0" algn="l" rtl="0">
              <a:spcBef>
                <a:spcPts val="0"/>
              </a:spcBef>
              <a:spcAft>
                <a:spcPts val="0"/>
              </a:spcAft>
              <a:buNone/>
            </a:pP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A key technique that large retailers such as Amazon and Flipkart use are to analyze customer buying habits by finding associations between different items that customers tend to buy</a:t>
            </a:r>
            <a:endParaRPr sz="105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6d08a9d7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6d08a9d7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questions that the market basket analysis seek to investigate are, for example:</a:t>
            </a:r>
            <a:endParaRPr/>
          </a:p>
          <a:p>
            <a:pPr marL="0" lvl="0" indent="0" algn="l" rtl="0">
              <a:spcBef>
                <a:spcPts val="0"/>
              </a:spcBef>
              <a:spcAft>
                <a:spcPts val="0"/>
              </a:spcAft>
              <a:buNone/>
            </a:pPr>
            <a:endParaRPr/>
          </a:p>
          <a:p>
            <a:pPr marL="0" lvl="0" indent="0" algn="l" rtl="0">
              <a:spcBef>
                <a:spcPts val="0"/>
              </a:spcBef>
              <a:spcAft>
                <a:spcPts val="0"/>
              </a:spcAft>
              <a:buNone/>
            </a:pPr>
            <a:r>
              <a:rPr lang="en"/>
              <a:t>Where should detergents be placed in the store to maximize their sales?</a:t>
            </a:r>
            <a:endParaRPr/>
          </a:p>
          <a:p>
            <a:pPr marL="0" lvl="0" indent="0" algn="l" rtl="0">
              <a:spcBef>
                <a:spcPts val="0"/>
              </a:spcBef>
              <a:spcAft>
                <a:spcPts val="0"/>
              </a:spcAft>
              <a:buNone/>
            </a:pPr>
            <a:r>
              <a:rPr lang="en"/>
              <a:t>Are certain products bought along with juice and soap?</a:t>
            </a:r>
            <a:endParaRPr/>
          </a:p>
          <a:p>
            <a:pPr marL="0" lvl="0" indent="0" algn="l" rtl="0">
              <a:spcBef>
                <a:spcPts val="0"/>
              </a:spcBef>
              <a:spcAft>
                <a:spcPts val="0"/>
              </a:spcAft>
              <a:buNone/>
            </a:pPr>
            <a:r>
              <a:rPr lang="en"/>
              <a:t>Is soda usually bought with bananas? Is there a specific brand of soda that makes a difference?</a:t>
            </a:r>
            <a:endParaRPr/>
          </a:p>
          <a:p>
            <a:pPr marL="0" lvl="0" indent="0" algn="l" rtl="0">
              <a:spcBef>
                <a:spcPts val="0"/>
              </a:spcBef>
              <a:spcAft>
                <a:spcPts val="0"/>
              </a:spcAft>
              <a:buNone/>
            </a:pPr>
            <a:r>
              <a:rPr lang="en"/>
              <a:t>How are the demographics of the neighborhood affecting which customers buy which items or itemsets?</a:t>
            </a:r>
            <a:endParaRPr/>
          </a:p>
          <a:p>
            <a:pPr marL="0" lvl="0" indent="0" algn="l" rtl="0">
              <a:spcBef>
                <a:spcPts val="0"/>
              </a:spcBef>
              <a:spcAft>
                <a:spcPts val="0"/>
              </a:spcAft>
              <a:buNone/>
            </a:pPr>
            <a:endParaRPr/>
          </a:p>
          <a:p>
            <a:pPr marL="0" lvl="0" indent="0" algn="l" rtl="0">
              <a:spcBef>
                <a:spcPts val="0"/>
              </a:spcBef>
              <a:spcAft>
                <a:spcPts val="0"/>
              </a:spcAft>
              <a:buNone/>
            </a:pPr>
            <a:r>
              <a:rPr lang="en"/>
              <a:t>These questions can lead to interesting revelations for the business that can potentially change their outlook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6d08a9d7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6d08a9d7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US online grocery spending increases every year, and especially spiked in 2020 during the pandemic as shown in the graph. </a:t>
            </a:r>
            <a:endParaRPr/>
          </a:p>
          <a:p>
            <a:pPr marL="0" lvl="0" indent="0" algn="l" rtl="0">
              <a:spcBef>
                <a:spcPts val="0"/>
              </a:spcBef>
              <a:spcAft>
                <a:spcPts val="0"/>
              </a:spcAft>
              <a:buNone/>
            </a:pPr>
            <a:r>
              <a:rPr lang="en"/>
              <a:t>The discovery of associations between products can help retailers develop marketing strategies as well as determine frequently bought items and product placements in stores. These improvements can highly appeal to customers since they are already in a rush to get in and out of the store for safety reasons during the coronavirus outbreak</a:t>
            </a:r>
            <a:endParaRPr/>
          </a:p>
          <a:p>
            <a:pPr marL="0" lvl="0" indent="0" algn="l" rtl="0">
              <a:spcBef>
                <a:spcPts val="0"/>
              </a:spcBef>
              <a:spcAft>
                <a:spcPts val="0"/>
              </a:spcAft>
              <a:buNone/>
            </a:pPr>
            <a:endParaRPr/>
          </a:p>
          <a:p>
            <a:pPr marL="0" lvl="0" indent="0" algn="l" rtl="0">
              <a:spcBef>
                <a:spcPts val="0"/>
              </a:spcBef>
              <a:spcAft>
                <a:spcPts val="0"/>
              </a:spcAft>
              <a:buNone/>
            </a:pPr>
            <a:r>
              <a:rPr lang="en"/>
              <a:t>It can also help with the goals to increase sales as well as smooth the balance between supply and demand, which again is a major concern during a pandemic</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6d08a9d7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6d08a9d7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market basket analysis has proven to be especially successful in ecommerce because:</a:t>
            </a:r>
            <a:endParaRPr/>
          </a:p>
          <a:p>
            <a:pPr marL="0" lvl="0" indent="0" algn="l" rtl="0">
              <a:spcBef>
                <a:spcPts val="0"/>
              </a:spcBef>
              <a:spcAft>
                <a:spcPts val="0"/>
              </a:spcAft>
              <a:buNone/>
            </a:pPr>
            <a:r>
              <a:rPr lang="en"/>
              <a:t>It is much easier to apply recommendation algorithms for online businesses</a:t>
            </a:r>
            <a:endParaRPr/>
          </a:p>
          <a:p>
            <a:pPr marL="0" lvl="0" indent="0" algn="l" rtl="0">
              <a:spcBef>
                <a:spcPts val="0"/>
              </a:spcBef>
              <a:spcAft>
                <a:spcPts val="0"/>
              </a:spcAft>
              <a:buNone/>
            </a:pPr>
            <a:r>
              <a:rPr lang="en"/>
              <a:t>Customers can linger for more time online so they are more likely to browse similar products</a:t>
            </a:r>
            <a:endParaRPr/>
          </a:p>
          <a:p>
            <a:pPr marL="0" lvl="0" indent="0" algn="l" rtl="0">
              <a:spcBef>
                <a:spcPts val="0"/>
              </a:spcBef>
              <a:spcAft>
                <a:spcPts val="0"/>
              </a:spcAft>
              <a:buNone/>
            </a:pPr>
            <a:r>
              <a:rPr lang="en"/>
              <a:t>Not only can the modelling technique be applied to grocery stores, but it has many other business applications as well </a:t>
            </a:r>
            <a:r>
              <a:rPr lang="en">
                <a:solidFill>
                  <a:schemeClr val="dk1"/>
                </a:solidFill>
              </a:rPr>
              <a:t>such as clothing, shoes, and other retail businesses.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6d08a9d7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6d08a9d7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dataset that we used in order to investigate the problem at hand is called Market Basket Optimization from Kaggle.</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each row in the dataset represents a transaction. In a transaction, a customer could have bought eggs, cheese, milk, vegetables etc.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6d08a9d7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6d08a9d7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behavior purchases and trending, most popular items can be found out by looking at customer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20.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hyperlink" Target="https://www.dreamstime.com/illustration/increasing-sales-graph.html" TargetMode="External"/><Relationship Id="rId13" Type="http://schemas.openxmlformats.org/officeDocument/2006/relationships/hyperlink" Target="https://www.istockphoto.com/illustrations/cheese?mediatype=illustration&amp;phrase=cheese&amp;sort=mostpopular" TargetMode="External"/><Relationship Id="rId3" Type="http://schemas.openxmlformats.org/officeDocument/2006/relationships/slideLayout" Target="../slideLayouts/slideLayout3.xml"/><Relationship Id="rId7" Type="http://schemas.openxmlformats.org/officeDocument/2006/relationships/hyperlink" Target="https://www.vectorstock.com/royalty-free-vector/demand-and-supply-ball-balance-on-the-scale-vector-13616387" TargetMode="External"/><Relationship Id="rId12" Type="http://schemas.openxmlformats.org/officeDocument/2006/relationships/hyperlink" Target="https://www.vectorstock.com/royalty-free-vector/water-bottle-with-milk-box-and-fruits-with-vector-24998035" TargetMode="External"/><Relationship Id="rId2" Type="http://schemas.openxmlformats.org/officeDocument/2006/relationships/audio" Target="../media/media18.wav"/><Relationship Id="rId16" Type="http://schemas.openxmlformats.org/officeDocument/2006/relationships/image" Target="../media/image2.png"/><Relationship Id="rId1" Type="http://schemas.microsoft.com/office/2007/relationships/media" Target="../media/media18.wav"/><Relationship Id="rId6" Type="http://schemas.openxmlformats.org/officeDocument/2006/relationships/hyperlink" Target="https://www.foodnavigator-usa.com/Article/2019/07/19/FMI-US-grocery-shoppers-frequent-more-stores-per-month" TargetMode="External"/><Relationship Id="rId11" Type="http://schemas.openxmlformats.org/officeDocument/2006/relationships/hyperlink" Target="https://pixabay.com/illustrations/text-mining-icon-data-mining-icon-2793702/" TargetMode="External"/><Relationship Id="rId5" Type="http://schemas.openxmlformats.org/officeDocument/2006/relationships/hyperlink" Target="https://blogs.oracle.com/datascience/overview-of-traditional-machine-learning-techniques" TargetMode="External"/><Relationship Id="rId15" Type="http://schemas.openxmlformats.org/officeDocument/2006/relationships/hyperlink" Target="https://www.pngfind.com/mpng/hiJiwwT_future-icon-future-work-icon-png-transparent-png/" TargetMode="External"/><Relationship Id="rId10" Type="http://schemas.openxmlformats.org/officeDocument/2006/relationships/hyperlink" Target="https://www.furman.edu/covid-19/" TargetMode="External"/><Relationship Id="rId4" Type="http://schemas.openxmlformats.org/officeDocument/2006/relationships/notesSlide" Target="../notesSlides/notesSlide18.xml"/><Relationship Id="rId9" Type="http://schemas.openxmlformats.org/officeDocument/2006/relationships/hyperlink" Target="https://towardsdatascience.com/increasing-kaggle-revenue-analyzing-user-data-to-recommend-the-best-new-product-f93fddbb4e0f" TargetMode="External"/><Relationship Id="rId14" Type="http://schemas.openxmlformats.org/officeDocument/2006/relationships/hyperlink" Target="https://pixabay.com/vectors/sausage-links-food-meat-beef-3301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5.jp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1.png"/><Relationship Id="rId5" Type="http://schemas.openxmlformats.org/officeDocument/2006/relationships/hyperlink" Target="https://www.kaggle.com/roshansharma/market-basket-optimization"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807575" y="1302800"/>
            <a:ext cx="4960500" cy="20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MINING &amp; MARKET BASKET ANALYSIS FOR GROCERY STORES</a:t>
            </a:r>
            <a:endParaRPr/>
          </a:p>
        </p:txBody>
      </p:sp>
      <p:sp>
        <p:nvSpPr>
          <p:cNvPr id="63" name="Google Shape;63;p13"/>
          <p:cNvSpPr txBox="1">
            <a:spLocks noGrp="1"/>
          </p:cNvSpPr>
          <p:nvPr>
            <p:ph type="subTitle" idx="1"/>
          </p:nvPr>
        </p:nvSpPr>
        <p:spPr>
          <a:xfrm>
            <a:off x="3536900" y="3492680"/>
            <a:ext cx="30546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VANDANA ANAND</a:t>
            </a:r>
            <a:endParaRPr/>
          </a:p>
          <a:p>
            <a:pPr marL="0" lvl="0" indent="0" algn="ctr" rtl="0">
              <a:spcBef>
                <a:spcPts val="0"/>
              </a:spcBef>
              <a:spcAft>
                <a:spcPts val="0"/>
              </a:spcAft>
              <a:buClr>
                <a:schemeClr val="dk1"/>
              </a:buClr>
              <a:buSzPts val="1100"/>
              <a:buFont typeface="Arial"/>
              <a:buNone/>
            </a:pPr>
            <a:r>
              <a:rPr lang="en"/>
              <a:t>SOUMYA JOSHI</a:t>
            </a:r>
            <a:endParaRPr/>
          </a:p>
        </p:txBody>
      </p:sp>
      <p:pic>
        <p:nvPicPr>
          <p:cNvPr id="64" name="Google Shape;64;p13"/>
          <p:cNvPicPr preferRelativeResize="0"/>
          <p:nvPr/>
        </p:nvPicPr>
        <p:blipFill>
          <a:blip r:embed="rId5">
            <a:alphaModFix/>
          </a:blip>
          <a:stretch>
            <a:fillRect/>
          </a:stretch>
        </p:blipFill>
        <p:spPr>
          <a:xfrm>
            <a:off x="193000" y="2490075"/>
            <a:ext cx="2502774" cy="2061108"/>
          </a:xfrm>
          <a:prstGeom prst="rect">
            <a:avLst/>
          </a:prstGeom>
          <a:noFill/>
          <a:ln>
            <a:noFill/>
          </a:ln>
        </p:spPr>
      </p:pic>
      <p:pic>
        <p:nvPicPr>
          <p:cNvPr id="3" name="Introduction.wav" descr="Introduction.wav">
            <a:hlinkClick r:id="" action="ppaction://media"/>
            <a:extLst>
              <a:ext uri="{FF2B5EF4-FFF2-40B4-BE49-F238E27FC236}">
                <a16:creationId xmlns:a16="http://schemas.microsoft.com/office/drawing/2014/main" id="{4FE8BF62-4626-8840-B28C-0AF6B0B43D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76989" y="24690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311700" y="16345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Text Mining Results </a:t>
            </a:r>
            <a:endParaRPr/>
          </a:p>
        </p:txBody>
      </p:sp>
      <p:pic>
        <p:nvPicPr>
          <p:cNvPr id="134" name="Google Shape;134;p22"/>
          <p:cNvPicPr preferRelativeResize="0"/>
          <p:nvPr/>
        </p:nvPicPr>
        <p:blipFill>
          <a:blip r:embed="rId5">
            <a:alphaModFix/>
          </a:blip>
          <a:stretch>
            <a:fillRect/>
          </a:stretch>
        </p:blipFill>
        <p:spPr>
          <a:xfrm>
            <a:off x="1161200" y="994750"/>
            <a:ext cx="2790675" cy="3691475"/>
          </a:xfrm>
          <a:prstGeom prst="rect">
            <a:avLst/>
          </a:prstGeom>
          <a:noFill/>
          <a:ln>
            <a:noFill/>
          </a:ln>
        </p:spPr>
      </p:pic>
      <p:pic>
        <p:nvPicPr>
          <p:cNvPr id="135" name="Google Shape;135;p22"/>
          <p:cNvPicPr preferRelativeResize="0"/>
          <p:nvPr/>
        </p:nvPicPr>
        <p:blipFill>
          <a:blip r:embed="rId6">
            <a:alphaModFix/>
          </a:blip>
          <a:stretch>
            <a:fillRect/>
          </a:stretch>
        </p:blipFill>
        <p:spPr>
          <a:xfrm>
            <a:off x="4867400" y="919800"/>
            <a:ext cx="2668150" cy="3691474"/>
          </a:xfrm>
          <a:prstGeom prst="rect">
            <a:avLst/>
          </a:prstGeom>
          <a:noFill/>
          <a:ln>
            <a:noFill/>
          </a:ln>
        </p:spPr>
      </p:pic>
      <p:sp>
        <p:nvSpPr>
          <p:cNvPr id="136" name="Google Shape;136;p22"/>
          <p:cNvSpPr txBox="1"/>
          <p:nvPr/>
        </p:nvSpPr>
        <p:spPr>
          <a:xfrm>
            <a:off x="1222438" y="4611275"/>
            <a:ext cx="26682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Open Sans"/>
                <a:ea typeface="Open Sans"/>
                <a:cs typeface="Open Sans"/>
                <a:sym typeface="Open Sans"/>
              </a:rPr>
              <a:t>Most popular </a:t>
            </a:r>
            <a:r>
              <a:rPr lang="en" sz="1000">
                <a:latin typeface="Open Sans"/>
                <a:ea typeface="Open Sans"/>
                <a:cs typeface="Open Sans"/>
                <a:sym typeface="Open Sans"/>
              </a:rPr>
              <a:t>items in the grocery store</a:t>
            </a:r>
            <a:endParaRPr sz="1000">
              <a:latin typeface="Open Sans"/>
              <a:ea typeface="Open Sans"/>
              <a:cs typeface="Open Sans"/>
              <a:sym typeface="Open Sans"/>
            </a:endParaRPr>
          </a:p>
        </p:txBody>
      </p:sp>
      <p:sp>
        <p:nvSpPr>
          <p:cNvPr id="137" name="Google Shape;137;p22"/>
          <p:cNvSpPr txBox="1"/>
          <p:nvPr/>
        </p:nvSpPr>
        <p:spPr>
          <a:xfrm>
            <a:off x="4806175" y="4611275"/>
            <a:ext cx="27906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Open Sans"/>
                <a:ea typeface="Open Sans"/>
                <a:cs typeface="Open Sans"/>
                <a:sym typeface="Open Sans"/>
              </a:rPr>
              <a:t>Least popular</a:t>
            </a:r>
            <a:r>
              <a:rPr lang="en" sz="1000">
                <a:latin typeface="Open Sans"/>
                <a:ea typeface="Open Sans"/>
                <a:cs typeface="Open Sans"/>
                <a:sym typeface="Open Sans"/>
              </a:rPr>
              <a:t> items in the grocery store</a:t>
            </a:r>
            <a:endParaRPr sz="1000">
              <a:latin typeface="Open Sans"/>
              <a:ea typeface="Open Sans"/>
              <a:cs typeface="Open Sans"/>
              <a:sym typeface="Open Sans"/>
            </a:endParaRPr>
          </a:p>
        </p:txBody>
      </p:sp>
      <p:pic>
        <p:nvPicPr>
          <p:cNvPr id="2" name="TextMiningResults.wav" descr="TextMiningResults.wav">
            <a:hlinkClick r:id="" action="ppaction://media"/>
            <a:extLst>
              <a:ext uri="{FF2B5EF4-FFF2-40B4-BE49-F238E27FC236}">
                <a16:creationId xmlns:a16="http://schemas.microsoft.com/office/drawing/2014/main" id="{C6D80205-BFE4-F545-866D-B7FD6D89F6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74676" y="347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Visualization for the Text Mining Results</a:t>
            </a:r>
            <a:endParaRPr/>
          </a:p>
        </p:txBody>
      </p:sp>
      <p:pic>
        <p:nvPicPr>
          <p:cNvPr id="144" name="Google Shape;144;p23"/>
          <p:cNvPicPr preferRelativeResize="0"/>
          <p:nvPr/>
        </p:nvPicPr>
        <p:blipFill>
          <a:blip r:embed="rId5">
            <a:alphaModFix/>
          </a:blip>
          <a:stretch>
            <a:fillRect/>
          </a:stretch>
        </p:blipFill>
        <p:spPr>
          <a:xfrm>
            <a:off x="715750" y="1266550"/>
            <a:ext cx="7165950" cy="3312675"/>
          </a:xfrm>
          <a:prstGeom prst="rect">
            <a:avLst/>
          </a:prstGeom>
          <a:noFill/>
          <a:ln>
            <a:noFill/>
          </a:ln>
        </p:spPr>
      </p:pic>
      <p:pic>
        <p:nvPicPr>
          <p:cNvPr id="2" name="DataVisTM.wav" descr="DataVisTM.wav">
            <a:hlinkClick r:id="" action="ppaction://media"/>
            <a:extLst>
              <a:ext uri="{FF2B5EF4-FFF2-40B4-BE49-F238E27FC236}">
                <a16:creationId xmlns:a16="http://schemas.microsoft.com/office/drawing/2014/main" id="{6FE2584D-D380-1C4D-8E85-1BCD413DA6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2823" y="67609"/>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199200" y="194775"/>
            <a:ext cx="8745600" cy="85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Market Basket Analysis using the Apriori Algorithm</a:t>
            </a:r>
            <a:endParaRPr/>
          </a:p>
        </p:txBody>
      </p:sp>
      <p:pic>
        <p:nvPicPr>
          <p:cNvPr id="151" name="Google Shape;151;p24"/>
          <p:cNvPicPr preferRelativeResize="0"/>
          <p:nvPr/>
        </p:nvPicPr>
        <p:blipFill>
          <a:blip r:embed="rId5">
            <a:alphaModFix/>
          </a:blip>
          <a:stretch>
            <a:fillRect/>
          </a:stretch>
        </p:blipFill>
        <p:spPr>
          <a:xfrm>
            <a:off x="1305050" y="1499550"/>
            <a:ext cx="4391300" cy="3212150"/>
          </a:xfrm>
          <a:prstGeom prst="rect">
            <a:avLst/>
          </a:prstGeom>
          <a:noFill/>
          <a:ln>
            <a:noFill/>
          </a:ln>
        </p:spPr>
      </p:pic>
      <p:sp>
        <p:nvSpPr>
          <p:cNvPr id="152" name="Google Shape;152;p24"/>
          <p:cNvSpPr txBox="1"/>
          <p:nvPr/>
        </p:nvSpPr>
        <p:spPr>
          <a:xfrm>
            <a:off x="4075625" y="1692850"/>
            <a:ext cx="3445800" cy="5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An indication of how frequent the item set appears in the dataset</a:t>
            </a:r>
            <a:endParaRPr>
              <a:latin typeface="Open Sans"/>
              <a:ea typeface="Open Sans"/>
              <a:cs typeface="Open Sans"/>
              <a:sym typeface="Open Sans"/>
            </a:endParaRPr>
          </a:p>
        </p:txBody>
      </p:sp>
      <p:sp>
        <p:nvSpPr>
          <p:cNvPr id="153" name="Google Shape;153;p24"/>
          <p:cNvSpPr txBox="1"/>
          <p:nvPr/>
        </p:nvSpPr>
        <p:spPr>
          <a:xfrm>
            <a:off x="4762250" y="2759425"/>
            <a:ext cx="3078900" cy="6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An indication of how often the rule has been found to be true</a:t>
            </a:r>
            <a:endParaRPr>
              <a:latin typeface="Open Sans"/>
              <a:ea typeface="Open Sans"/>
              <a:cs typeface="Open Sans"/>
              <a:sym typeface="Open Sans"/>
            </a:endParaRPr>
          </a:p>
        </p:txBody>
      </p:sp>
      <p:sp>
        <p:nvSpPr>
          <p:cNvPr id="154" name="Google Shape;154;p24"/>
          <p:cNvSpPr txBox="1"/>
          <p:nvPr/>
        </p:nvSpPr>
        <p:spPr>
          <a:xfrm>
            <a:off x="4075625" y="3734350"/>
            <a:ext cx="3765600" cy="6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Greater lift values (&gt;1) indicate stronger associations between X and Y and they depend on one another</a:t>
            </a:r>
            <a:endParaRPr>
              <a:latin typeface="Open Sans"/>
              <a:ea typeface="Open Sans"/>
              <a:cs typeface="Open Sans"/>
              <a:sym typeface="Open Sans"/>
            </a:endParaRPr>
          </a:p>
        </p:txBody>
      </p:sp>
      <p:pic>
        <p:nvPicPr>
          <p:cNvPr id="2" name="Apriori.wav" descr="Apriori.wav">
            <a:hlinkClick r:id="" action="ppaction://media"/>
            <a:extLst>
              <a:ext uri="{FF2B5EF4-FFF2-40B4-BE49-F238E27FC236}">
                <a16:creationId xmlns:a16="http://schemas.microsoft.com/office/drawing/2014/main" id="{BD21879A-0672-794D-80C0-7E5547F9DD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11168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7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Association Rules for the Dataset </a:t>
            </a:r>
            <a:endParaRPr/>
          </a:p>
        </p:txBody>
      </p:sp>
      <p:graphicFrame>
        <p:nvGraphicFramePr>
          <p:cNvPr id="161" name="Google Shape;161;p25"/>
          <p:cNvGraphicFramePr/>
          <p:nvPr/>
        </p:nvGraphicFramePr>
        <p:xfrm>
          <a:off x="411450" y="1759925"/>
          <a:ext cx="8188200" cy="2703025"/>
        </p:xfrm>
        <a:graphic>
          <a:graphicData uri="http://schemas.openxmlformats.org/drawingml/2006/table">
            <a:tbl>
              <a:tblPr>
                <a:noFill/>
                <a:tableStyleId>{C9F06F53-127D-41E8-B8F4-253430C8F8A6}</a:tableStyleId>
              </a:tblPr>
              <a:tblGrid>
                <a:gridCol w="3461225">
                  <a:extLst>
                    <a:ext uri="{9D8B030D-6E8A-4147-A177-3AD203B41FA5}">
                      <a16:colId xmlns:a16="http://schemas.microsoft.com/office/drawing/2014/main" val="20000"/>
                    </a:ext>
                  </a:extLst>
                </a:gridCol>
                <a:gridCol w="1608825">
                  <a:extLst>
                    <a:ext uri="{9D8B030D-6E8A-4147-A177-3AD203B41FA5}">
                      <a16:colId xmlns:a16="http://schemas.microsoft.com/office/drawing/2014/main" val="20001"/>
                    </a:ext>
                  </a:extLst>
                </a:gridCol>
                <a:gridCol w="1697525">
                  <a:extLst>
                    <a:ext uri="{9D8B030D-6E8A-4147-A177-3AD203B41FA5}">
                      <a16:colId xmlns:a16="http://schemas.microsoft.com/office/drawing/2014/main" val="20002"/>
                    </a:ext>
                  </a:extLst>
                </a:gridCol>
                <a:gridCol w="1420625">
                  <a:extLst>
                    <a:ext uri="{9D8B030D-6E8A-4147-A177-3AD203B41FA5}">
                      <a16:colId xmlns:a16="http://schemas.microsoft.com/office/drawing/2014/main" val="20003"/>
                    </a:ext>
                  </a:extLst>
                </a:gridCol>
              </a:tblGrid>
              <a:tr h="413075">
                <a:tc>
                  <a:txBody>
                    <a:bodyPr/>
                    <a:lstStyle/>
                    <a:p>
                      <a:pPr marL="0" lvl="0" indent="0" algn="l" rtl="0">
                        <a:spcBef>
                          <a:spcPts val="0"/>
                        </a:spcBef>
                        <a:spcAft>
                          <a:spcPts val="0"/>
                        </a:spcAft>
                        <a:buNone/>
                      </a:pPr>
                      <a:r>
                        <a:rPr lang="en" b="1"/>
                        <a:t>Association rules</a:t>
                      </a:r>
                      <a:endParaRPr b="1"/>
                    </a:p>
                  </a:txBody>
                  <a:tcPr marL="91425" marR="91425" marT="91425" marB="91425"/>
                </a:tc>
                <a:tc>
                  <a:txBody>
                    <a:bodyPr/>
                    <a:lstStyle/>
                    <a:p>
                      <a:pPr marL="0" lvl="0" indent="0" algn="l" rtl="0">
                        <a:spcBef>
                          <a:spcPts val="0"/>
                        </a:spcBef>
                        <a:spcAft>
                          <a:spcPts val="0"/>
                        </a:spcAft>
                        <a:buNone/>
                      </a:pPr>
                      <a:r>
                        <a:rPr lang="en" b="1"/>
                        <a:t>Support</a:t>
                      </a:r>
                      <a:endParaRPr b="1"/>
                    </a:p>
                  </a:txBody>
                  <a:tcPr marL="91425" marR="91425" marT="91425" marB="91425"/>
                </a:tc>
                <a:tc>
                  <a:txBody>
                    <a:bodyPr/>
                    <a:lstStyle/>
                    <a:p>
                      <a:pPr marL="0" lvl="0" indent="0" algn="l" rtl="0">
                        <a:spcBef>
                          <a:spcPts val="0"/>
                        </a:spcBef>
                        <a:spcAft>
                          <a:spcPts val="0"/>
                        </a:spcAft>
                        <a:buNone/>
                      </a:pPr>
                      <a:r>
                        <a:rPr lang="en" b="1"/>
                        <a:t>Confidence</a:t>
                      </a:r>
                      <a:endParaRPr b="1"/>
                    </a:p>
                  </a:txBody>
                  <a:tcPr marL="91425" marR="91425" marT="91425" marB="91425"/>
                </a:tc>
                <a:tc>
                  <a:txBody>
                    <a:bodyPr/>
                    <a:lstStyle/>
                    <a:p>
                      <a:pPr marL="0" lvl="0" indent="0" algn="l" rtl="0">
                        <a:spcBef>
                          <a:spcPts val="0"/>
                        </a:spcBef>
                        <a:spcAft>
                          <a:spcPts val="0"/>
                        </a:spcAft>
                        <a:buNone/>
                      </a:pPr>
                      <a:r>
                        <a:rPr lang="en" b="1"/>
                        <a:t>Lift Ratio</a:t>
                      </a:r>
                      <a:endParaRPr b="1"/>
                    </a:p>
                  </a:txBody>
                  <a:tcPr marL="91425" marR="91425" marT="91425" marB="91425"/>
                </a:tc>
                <a:extLst>
                  <a:ext uri="{0D108BD9-81ED-4DB2-BD59-A6C34878D82A}">
                    <a16:rowId xmlns:a16="http://schemas.microsoft.com/office/drawing/2014/main" val="10000"/>
                  </a:ext>
                </a:extLst>
              </a:tr>
              <a:tr h="417075">
                <a:tc>
                  <a:txBody>
                    <a:bodyPr/>
                    <a:lstStyle/>
                    <a:p>
                      <a:pPr marL="0" lvl="0" indent="0" algn="l" rtl="0">
                        <a:spcBef>
                          <a:spcPts val="0"/>
                        </a:spcBef>
                        <a:spcAft>
                          <a:spcPts val="0"/>
                        </a:spcAft>
                        <a:buNone/>
                      </a:pPr>
                      <a:r>
                        <a:rPr lang="en"/>
                        <a:t>{bottled water} =&gt; {whole milk}</a:t>
                      </a:r>
                      <a:endParaRPr/>
                    </a:p>
                  </a:txBody>
                  <a:tcPr marL="91425" marR="91425" marT="91425" marB="91425"/>
                </a:tc>
                <a:tc>
                  <a:txBody>
                    <a:bodyPr/>
                    <a:lstStyle/>
                    <a:p>
                      <a:pPr marL="0" lvl="0" indent="0" algn="l" rtl="0">
                        <a:spcBef>
                          <a:spcPts val="0"/>
                        </a:spcBef>
                        <a:spcAft>
                          <a:spcPts val="0"/>
                        </a:spcAft>
                        <a:buNone/>
                      </a:pPr>
                      <a:r>
                        <a:rPr lang="en"/>
                        <a:t>0.034367056</a:t>
                      </a:r>
                      <a:endParaRPr/>
                    </a:p>
                  </a:txBody>
                  <a:tcPr marL="91425" marR="91425" marT="91425" marB="91425"/>
                </a:tc>
                <a:tc>
                  <a:txBody>
                    <a:bodyPr/>
                    <a:lstStyle/>
                    <a:p>
                      <a:pPr marL="0" lvl="0" indent="0" algn="l" rtl="0">
                        <a:spcBef>
                          <a:spcPts val="0"/>
                        </a:spcBef>
                        <a:spcAft>
                          <a:spcPts val="0"/>
                        </a:spcAft>
                        <a:buNone/>
                      </a:pPr>
                      <a:r>
                        <a:rPr lang="en"/>
                        <a:t>0.310947562</a:t>
                      </a:r>
                      <a:endParaRPr/>
                    </a:p>
                  </a:txBody>
                  <a:tcPr marL="91425" marR="91425" marT="91425" marB="91425"/>
                </a:tc>
                <a:tc>
                  <a:txBody>
                    <a:bodyPr/>
                    <a:lstStyle/>
                    <a:p>
                      <a:pPr marL="0" lvl="0" indent="0" algn="l" rtl="0">
                        <a:spcBef>
                          <a:spcPts val="0"/>
                        </a:spcBef>
                        <a:spcAft>
                          <a:spcPts val="0"/>
                        </a:spcAft>
                        <a:buNone/>
                      </a:pPr>
                      <a:r>
                        <a:rPr lang="en"/>
                        <a:t>2.004778909</a:t>
                      </a:r>
                      <a:endParaRPr/>
                    </a:p>
                  </a:txBody>
                  <a:tcPr marL="91425" marR="91425" marT="91425" marB="91425"/>
                </a:tc>
                <a:extLst>
                  <a:ext uri="{0D108BD9-81ED-4DB2-BD59-A6C34878D82A}">
                    <a16:rowId xmlns:a16="http://schemas.microsoft.com/office/drawing/2014/main" val="10001"/>
                  </a:ext>
                </a:extLst>
              </a:tr>
              <a:tr h="413075">
                <a:tc>
                  <a:txBody>
                    <a:bodyPr/>
                    <a:lstStyle/>
                    <a:p>
                      <a:pPr marL="0" lvl="0" indent="0" algn="l" rtl="0">
                        <a:spcBef>
                          <a:spcPts val="0"/>
                        </a:spcBef>
                        <a:spcAft>
                          <a:spcPts val="0"/>
                        </a:spcAft>
                        <a:buNone/>
                      </a:pPr>
                      <a:r>
                        <a:rPr lang="en"/>
                        <a:t>{cream cheese,yogurt} =&gt; {whole milk}</a:t>
                      </a:r>
                      <a:endParaRPr/>
                    </a:p>
                  </a:txBody>
                  <a:tcPr marL="91425" marR="91425" marT="91425" marB="91425"/>
                </a:tc>
                <a:tc>
                  <a:txBody>
                    <a:bodyPr/>
                    <a:lstStyle/>
                    <a:p>
                      <a:pPr marL="0" lvl="0" indent="0" algn="l" rtl="0">
                        <a:spcBef>
                          <a:spcPts val="0"/>
                        </a:spcBef>
                        <a:spcAft>
                          <a:spcPts val="0"/>
                        </a:spcAft>
                        <a:buNone/>
                      </a:pPr>
                      <a:r>
                        <a:rPr lang="en"/>
                        <a:t>0.012404677</a:t>
                      </a:r>
                      <a:endParaRPr/>
                    </a:p>
                  </a:txBody>
                  <a:tcPr marL="91425" marR="91425" marT="91425" marB="91425"/>
                </a:tc>
                <a:tc>
                  <a:txBody>
                    <a:bodyPr/>
                    <a:lstStyle/>
                    <a:p>
                      <a:pPr marL="0" lvl="0" indent="0" algn="l" rtl="0">
                        <a:spcBef>
                          <a:spcPts val="0"/>
                        </a:spcBef>
                        <a:spcAft>
                          <a:spcPts val="0"/>
                        </a:spcAft>
                        <a:buNone/>
                      </a:pPr>
                      <a:r>
                        <a:rPr lang="en"/>
                        <a:t>0.532786885</a:t>
                      </a:r>
                      <a:endParaRPr/>
                    </a:p>
                  </a:txBody>
                  <a:tcPr marL="91425" marR="91425" marT="91425" marB="91425"/>
                </a:tc>
                <a:tc>
                  <a:txBody>
                    <a:bodyPr/>
                    <a:lstStyle/>
                    <a:p>
                      <a:pPr marL="0" lvl="0" indent="0" algn="l" rtl="0">
                        <a:spcBef>
                          <a:spcPts val="0"/>
                        </a:spcBef>
                        <a:spcAft>
                          <a:spcPts val="0"/>
                        </a:spcAft>
                        <a:buNone/>
                      </a:pPr>
                      <a:r>
                        <a:rPr lang="en"/>
                        <a:t>1.513634095</a:t>
                      </a:r>
                      <a:endParaRPr/>
                    </a:p>
                  </a:txBody>
                  <a:tcPr marL="91425" marR="91425" marT="91425" marB="91425"/>
                </a:tc>
                <a:extLst>
                  <a:ext uri="{0D108BD9-81ED-4DB2-BD59-A6C34878D82A}">
                    <a16:rowId xmlns:a16="http://schemas.microsoft.com/office/drawing/2014/main" val="10002"/>
                  </a:ext>
                </a:extLst>
              </a:tr>
              <a:tr h="633650">
                <a:tc>
                  <a:txBody>
                    <a:bodyPr/>
                    <a:lstStyle/>
                    <a:p>
                      <a:pPr marL="0" lvl="0" indent="0" algn="l" rtl="0">
                        <a:spcBef>
                          <a:spcPts val="0"/>
                        </a:spcBef>
                        <a:spcAft>
                          <a:spcPts val="0"/>
                        </a:spcAft>
                        <a:buNone/>
                      </a:pPr>
                      <a:r>
                        <a:rPr lang="en"/>
                        <a:t>{frozen vegetables,other vegetables} =&gt; {root vegetables}</a:t>
                      </a:r>
                      <a:endParaRPr/>
                    </a:p>
                  </a:txBody>
                  <a:tcPr marL="91425" marR="91425" marT="91425" marB="91425"/>
                </a:tc>
                <a:tc>
                  <a:txBody>
                    <a:bodyPr/>
                    <a:lstStyle/>
                    <a:p>
                      <a:pPr marL="0" lvl="0" indent="0" algn="l" rtl="0">
                        <a:spcBef>
                          <a:spcPts val="0"/>
                        </a:spcBef>
                        <a:spcAft>
                          <a:spcPts val="0"/>
                        </a:spcAft>
                        <a:buNone/>
                      </a:pPr>
                      <a:r>
                        <a:rPr lang="en"/>
                        <a:t>0.006100661</a:t>
                      </a:r>
                      <a:endParaRPr/>
                    </a:p>
                  </a:txBody>
                  <a:tcPr marL="91425" marR="91425" marT="91425" marB="91425"/>
                </a:tc>
                <a:tc>
                  <a:txBody>
                    <a:bodyPr/>
                    <a:lstStyle/>
                    <a:p>
                      <a:pPr marL="0" lvl="0" indent="0" algn="l" rtl="0">
                        <a:spcBef>
                          <a:spcPts val="0"/>
                        </a:spcBef>
                        <a:spcAft>
                          <a:spcPts val="0"/>
                        </a:spcAft>
                        <a:buNone/>
                      </a:pPr>
                      <a:r>
                        <a:rPr lang="en"/>
                        <a:t>0.44</a:t>
                      </a:r>
                      <a:endParaRPr/>
                    </a:p>
                  </a:txBody>
                  <a:tcPr marL="91425" marR="91425" marT="91425" marB="91425"/>
                </a:tc>
                <a:tc>
                  <a:txBody>
                    <a:bodyPr/>
                    <a:lstStyle/>
                    <a:p>
                      <a:pPr marL="0" lvl="0" indent="0" algn="l" rtl="0">
                        <a:spcBef>
                          <a:spcPts val="0"/>
                        </a:spcBef>
                        <a:spcAft>
                          <a:spcPts val="0"/>
                        </a:spcAft>
                        <a:buNone/>
                      </a:pPr>
                      <a:r>
                        <a:rPr lang="en"/>
                        <a:t>3.0474349</a:t>
                      </a:r>
                      <a:endParaRPr/>
                    </a:p>
                  </a:txBody>
                  <a:tcPr marL="91425" marR="91425" marT="91425" marB="91425"/>
                </a:tc>
                <a:extLst>
                  <a:ext uri="{0D108BD9-81ED-4DB2-BD59-A6C34878D82A}">
                    <a16:rowId xmlns:a16="http://schemas.microsoft.com/office/drawing/2014/main" val="10003"/>
                  </a:ext>
                </a:extLst>
              </a:tr>
              <a:tr h="413075">
                <a:tc>
                  <a:txBody>
                    <a:bodyPr/>
                    <a:lstStyle/>
                    <a:p>
                      <a:pPr marL="0" lvl="0" indent="0" algn="l" rtl="0">
                        <a:spcBef>
                          <a:spcPts val="0"/>
                        </a:spcBef>
                        <a:spcAft>
                          <a:spcPts val="0"/>
                        </a:spcAft>
                        <a:buNone/>
                      </a:pPr>
                      <a:r>
                        <a:rPr lang="en"/>
                        <a:t>{brown bread,whole milk} =&gt; {yogurt}</a:t>
                      </a:r>
                      <a:endParaRPr/>
                    </a:p>
                  </a:txBody>
                  <a:tcPr marL="91425" marR="91425" marT="91425" marB="91425"/>
                </a:tc>
                <a:tc>
                  <a:txBody>
                    <a:bodyPr/>
                    <a:lstStyle/>
                    <a:p>
                      <a:pPr marL="0" lvl="0" indent="0" algn="l" rtl="0">
                        <a:spcBef>
                          <a:spcPts val="0"/>
                        </a:spcBef>
                        <a:spcAft>
                          <a:spcPts val="0"/>
                        </a:spcAft>
                        <a:buNone/>
                      </a:pPr>
                      <a:r>
                        <a:rPr lang="en"/>
                        <a:t>0.007117438</a:t>
                      </a:r>
                      <a:endParaRPr/>
                    </a:p>
                  </a:txBody>
                  <a:tcPr marL="91425" marR="91425" marT="91425" marB="91425"/>
                </a:tc>
                <a:tc>
                  <a:txBody>
                    <a:bodyPr/>
                    <a:lstStyle/>
                    <a:p>
                      <a:pPr marL="0" lvl="0" indent="0" algn="l" rtl="0">
                        <a:spcBef>
                          <a:spcPts val="0"/>
                        </a:spcBef>
                        <a:spcAft>
                          <a:spcPts val="0"/>
                        </a:spcAft>
                        <a:buNone/>
                      </a:pPr>
                      <a:r>
                        <a:rPr lang="en"/>
                        <a:t>0.322241681</a:t>
                      </a:r>
                      <a:endParaRPr/>
                    </a:p>
                  </a:txBody>
                  <a:tcPr marL="91425" marR="91425" marT="91425" marB="91425"/>
                </a:tc>
                <a:tc>
                  <a:txBody>
                    <a:bodyPr/>
                    <a:lstStyle/>
                    <a:p>
                      <a:pPr marL="0" lvl="0" indent="0" algn="l" rtl="0">
                        <a:spcBef>
                          <a:spcPts val="0"/>
                        </a:spcBef>
                        <a:spcAft>
                          <a:spcPts val="0"/>
                        </a:spcAft>
                        <a:buNone/>
                      </a:pPr>
                      <a:r>
                        <a:rPr lang="en"/>
                        <a:t>2.023329493</a:t>
                      </a:r>
                      <a:endParaRPr/>
                    </a:p>
                  </a:txBody>
                  <a:tcPr marL="91425" marR="91425" marT="91425" marB="91425"/>
                </a:tc>
                <a:extLst>
                  <a:ext uri="{0D108BD9-81ED-4DB2-BD59-A6C34878D82A}">
                    <a16:rowId xmlns:a16="http://schemas.microsoft.com/office/drawing/2014/main" val="10004"/>
                  </a:ext>
                </a:extLst>
              </a:tr>
              <a:tr h="413075">
                <a:tc>
                  <a:txBody>
                    <a:bodyPr/>
                    <a:lstStyle/>
                    <a:p>
                      <a:pPr marL="0" lvl="0" indent="0" algn="l" rtl="0">
                        <a:spcBef>
                          <a:spcPts val="0"/>
                        </a:spcBef>
                        <a:spcAft>
                          <a:spcPts val="0"/>
                        </a:spcAft>
                        <a:buNone/>
                      </a:pPr>
                      <a:r>
                        <a:rPr lang="en"/>
                        <a:t>{sliced cheese} =&gt; {sausage}</a:t>
                      </a:r>
                      <a:endParaRPr/>
                    </a:p>
                  </a:txBody>
                  <a:tcPr marL="91425" marR="91425" marT="91425" marB="91425"/>
                </a:tc>
                <a:tc>
                  <a:txBody>
                    <a:bodyPr/>
                    <a:lstStyle/>
                    <a:p>
                      <a:pPr marL="0" lvl="0" indent="0" algn="l" rtl="0">
                        <a:spcBef>
                          <a:spcPts val="0"/>
                        </a:spcBef>
                        <a:spcAft>
                          <a:spcPts val="0"/>
                        </a:spcAft>
                        <a:buNone/>
                      </a:pPr>
                      <a:r>
                        <a:rPr lang="en"/>
                        <a:t>0.00701576</a:t>
                      </a:r>
                      <a:endParaRPr/>
                    </a:p>
                  </a:txBody>
                  <a:tcPr marL="91425" marR="91425" marT="91425" marB="91425"/>
                </a:tc>
                <a:tc>
                  <a:txBody>
                    <a:bodyPr/>
                    <a:lstStyle/>
                    <a:p>
                      <a:pPr marL="0" lvl="0" indent="0" algn="l" rtl="0">
                        <a:spcBef>
                          <a:spcPts val="0"/>
                        </a:spcBef>
                        <a:spcAft>
                          <a:spcPts val="0"/>
                        </a:spcAft>
                        <a:buNone/>
                      </a:pPr>
                      <a:r>
                        <a:rPr lang="en"/>
                        <a:t>0.342857143</a:t>
                      </a:r>
                      <a:endParaRPr/>
                    </a:p>
                  </a:txBody>
                  <a:tcPr marL="91425" marR="91425" marT="91425" marB="91425"/>
                </a:tc>
                <a:tc>
                  <a:txBody>
                    <a:bodyPr/>
                    <a:lstStyle/>
                    <a:p>
                      <a:pPr marL="0" lvl="0" indent="0" algn="l" rtl="0">
                        <a:spcBef>
                          <a:spcPts val="0"/>
                        </a:spcBef>
                        <a:spcAft>
                          <a:spcPts val="0"/>
                        </a:spcAft>
                        <a:buNone/>
                      </a:pPr>
                      <a:r>
                        <a:rPr lang="en"/>
                        <a:t>3.145522388</a:t>
                      </a:r>
                      <a:endParaRPr/>
                    </a:p>
                  </a:txBody>
                  <a:tcPr marL="91425" marR="91425" marT="91425" marB="91425"/>
                </a:tc>
                <a:extLst>
                  <a:ext uri="{0D108BD9-81ED-4DB2-BD59-A6C34878D82A}">
                    <a16:rowId xmlns:a16="http://schemas.microsoft.com/office/drawing/2014/main" val="10005"/>
                  </a:ext>
                </a:extLst>
              </a:tr>
            </a:tbl>
          </a:graphicData>
        </a:graphic>
      </p:graphicFrame>
      <p:pic>
        <p:nvPicPr>
          <p:cNvPr id="2" name="AssociationRules.wav" descr="AssociationRules.wav">
            <a:hlinkClick r:id="" action="ppaction://media"/>
            <a:extLst>
              <a:ext uri="{FF2B5EF4-FFF2-40B4-BE49-F238E27FC236}">
                <a16:creationId xmlns:a16="http://schemas.microsoft.com/office/drawing/2014/main" id="{D326959F-6D87-0541-89F4-66605D26F5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19500" y="11243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7195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Visualisation of Association Rules</a:t>
            </a:r>
            <a:endParaRPr/>
          </a:p>
        </p:txBody>
      </p:sp>
      <p:pic>
        <p:nvPicPr>
          <p:cNvPr id="168" name="Google Shape;168;p26"/>
          <p:cNvPicPr preferRelativeResize="0"/>
          <p:nvPr/>
        </p:nvPicPr>
        <p:blipFill>
          <a:blip r:embed="rId5">
            <a:alphaModFix/>
          </a:blip>
          <a:stretch>
            <a:fillRect/>
          </a:stretch>
        </p:blipFill>
        <p:spPr>
          <a:xfrm>
            <a:off x="386150" y="839625"/>
            <a:ext cx="8652577" cy="3907525"/>
          </a:xfrm>
          <a:prstGeom prst="rect">
            <a:avLst/>
          </a:prstGeom>
          <a:noFill/>
          <a:ln>
            <a:noFill/>
          </a:ln>
        </p:spPr>
      </p:pic>
      <p:pic>
        <p:nvPicPr>
          <p:cNvPr id="2" name="VisAssociationRules.wav" descr="VisAssociationRules.wav">
            <a:hlinkClick r:id="" action="ppaction://media"/>
            <a:extLst>
              <a:ext uri="{FF2B5EF4-FFF2-40B4-BE49-F238E27FC236}">
                <a16:creationId xmlns:a16="http://schemas.microsoft.com/office/drawing/2014/main" id="{6DB0DC5F-5A21-5B40-9B18-0AD9012187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19500" y="904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Inference from the Analysis</a:t>
            </a:r>
            <a:endParaRPr/>
          </a:p>
        </p:txBody>
      </p:sp>
      <p:sp>
        <p:nvSpPr>
          <p:cNvPr id="175" name="Google Shape;175;p27"/>
          <p:cNvSpPr txBox="1">
            <a:spLocks noGrp="1"/>
          </p:cNvSpPr>
          <p:nvPr>
            <p:ph type="body" idx="1"/>
          </p:nvPr>
        </p:nvSpPr>
        <p:spPr>
          <a:xfrm>
            <a:off x="311700" y="1225225"/>
            <a:ext cx="8520600" cy="22161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Clr>
                <a:srgbClr val="000000"/>
              </a:buClr>
              <a:buSzPts val="1800"/>
              <a:buChar char="●"/>
            </a:pPr>
            <a:r>
              <a:rPr lang="en">
                <a:solidFill>
                  <a:srgbClr val="000000"/>
                </a:solidFill>
              </a:rPr>
              <a:t>The </a:t>
            </a:r>
            <a:r>
              <a:rPr lang="en" b="1">
                <a:solidFill>
                  <a:srgbClr val="000000"/>
                </a:solidFill>
              </a:rPr>
              <a:t>top rules are dominated by “whole milk”, “bottled water” and “other vegetables”,</a:t>
            </a:r>
            <a:r>
              <a:rPr lang="en">
                <a:solidFill>
                  <a:srgbClr val="000000"/>
                </a:solidFill>
              </a:rPr>
              <a:t> which are few of the most frequently bought items overall.</a:t>
            </a:r>
            <a:endParaRPr>
              <a:solidFill>
                <a:srgbClr val="000000"/>
              </a:solidFill>
            </a:endParaRPr>
          </a:p>
          <a:p>
            <a:pPr marL="457200" lvl="0" indent="0" algn="l" rtl="0">
              <a:spcBef>
                <a:spcPts val="1000"/>
              </a:spcBef>
              <a:spcAft>
                <a:spcPts val="0"/>
              </a:spcAft>
              <a:buNone/>
            </a:pPr>
            <a:endParaRPr sz="600">
              <a:solidFill>
                <a:srgbClr val="000000"/>
              </a:solidFill>
            </a:endParaRPr>
          </a:p>
          <a:p>
            <a:pPr marL="457200" lvl="0" indent="-342900" algn="l" rtl="0">
              <a:spcBef>
                <a:spcPts val="1000"/>
              </a:spcBef>
              <a:spcAft>
                <a:spcPts val="0"/>
              </a:spcAft>
              <a:buClr>
                <a:srgbClr val="000000"/>
              </a:buClr>
              <a:buSzPts val="1800"/>
              <a:buChar char="●"/>
            </a:pPr>
            <a:r>
              <a:rPr lang="en">
                <a:solidFill>
                  <a:srgbClr val="000000"/>
                </a:solidFill>
              </a:rPr>
              <a:t>Considering the support, confidence and lift ratio we can understand the frequently bought item sets such as dairy items, cheese and sausage.</a:t>
            </a:r>
            <a:endParaRPr>
              <a:solidFill>
                <a:srgbClr val="000000"/>
              </a:solidFill>
            </a:endParaRPr>
          </a:p>
        </p:txBody>
      </p:sp>
      <p:pic>
        <p:nvPicPr>
          <p:cNvPr id="176" name="Google Shape;176;p27"/>
          <p:cNvPicPr preferRelativeResize="0"/>
          <p:nvPr/>
        </p:nvPicPr>
        <p:blipFill rotWithShape="1">
          <a:blip r:embed="rId5">
            <a:alphaModFix/>
          </a:blip>
          <a:srcRect l="6831" t="8554" r="8415" b="20337"/>
          <a:stretch/>
        </p:blipFill>
        <p:spPr>
          <a:xfrm>
            <a:off x="3948913" y="3519325"/>
            <a:ext cx="1573697" cy="1426024"/>
          </a:xfrm>
          <a:prstGeom prst="rect">
            <a:avLst/>
          </a:prstGeom>
          <a:noFill/>
          <a:ln>
            <a:noFill/>
          </a:ln>
        </p:spPr>
      </p:pic>
      <p:pic>
        <p:nvPicPr>
          <p:cNvPr id="177" name="Google Shape;177;p27"/>
          <p:cNvPicPr preferRelativeResize="0"/>
          <p:nvPr/>
        </p:nvPicPr>
        <p:blipFill rotWithShape="1">
          <a:blip r:embed="rId6">
            <a:alphaModFix/>
          </a:blip>
          <a:srcRect l="11919" t="19915" r="10022" b="20758"/>
          <a:stretch/>
        </p:blipFill>
        <p:spPr>
          <a:xfrm>
            <a:off x="1125400" y="3519325"/>
            <a:ext cx="1876196" cy="1426024"/>
          </a:xfrm>
          <a:prstGeom prst="rect">
            <a:avLst/>
          </a:prstGeom>
          <a:noFill/>
          <a:ln>
            <a:noFill/>
          </a:ln>
        </p:spPr>
      </p:pic>
      <p:pic>
        <p:nvPicPr>
          <p:cNvPr id="178" name="Google Shape;178;p27"/>
          <p:cNvPicPr preferRelativeResize="0"/>
          <p:nvPr/>
        </p:nvPicPr>
        <p:blipFill>
          <a:blip r:embed="rId7">
            <a:alphaModFix/>
          </a:blip>
          <a:stretch>
            <a:fillRect/>
          </a:stretch>
        </p:blipFill>
        <p:spPr>
          <a:xfrm>
            <a:off x="6469925" y="3519326"/>
            <a:ext cx="1573699" cy="1443375"/>
          </a:xfrm>
          <a:prstGeom prst="rect">
            <a:avLst/>
          </a:prstGeom>
          <a:noFill/>
          <a:ln>
            <a:noFill/>
          </a:ln>
        </p:spPr>
      </p:pic>
      <p:pic>
        <p:nvPicPr>
          <p:cNvPr id="2" name="AnalysisInference.wav" descr="AnalysisInference.wav">
            <a:hlinkClick r:id="" action="ppaction://media"/>
            <a:extLst>
              <a:ext uri="{FF2B5EF4-FFF2-40B4-BE49-F238E27FC236}">
                <a16:creationId xmlns:a16="http://schemas.microsoft.com/office/drawing/2014/main" id="{D73EFFF1-54E8-044C-BB30-70D4B3996F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930777" y="17967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 and Recommendations</a:t>
            </a:r>
            <a:endParaRPr/>
          </a:p>
        </p:txBody>
      </p:sp>
      <p:sp>
        <p:nvSpPr>
          <p:cNvPr id="185" name="Google Shape;185;p28"/>
          <p:cNvSpPr txBox="1">
            <a:spLocks noGrp="1"/>
          </p:cNvSpPr>
          <p:nvPr>
            <p:ph type="body" idx="1"/>
          </p:nvPr>
        </p:nvSpPr>
        <p:spPr>
          <a:xfrm>
            <a:off x="311700" y="1225225"/>
            <a:ext cx="8520600" cy="366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 retailing,</a:t>
            </a:r>
            <a:r>
              <a:rPr lang="en" b="1"/>
              <a:t> most purchases are bought on impulse</a:t>
            </a:r>
            <a:r>
              <a:rPr lang="en"/>
              <a:t>. Market basket analysis gives clues as to what a customer might have bought if the idea had occurred to them. </a:t>
            </a:r>
            <a:endParaRPr/>
          </a:p>
          <a:p>
            <a:pPr marL="457200" lvl="0" indent="0" algn="l" rtl="0">
              <a:spcBef>
                <a:spcPts val="1600"/>
              </a:spcBef>
              <a:spcAft>
                <a:spcPts val="0"/>
              </a:spcAft>
              <a:buNone/>
            </a:pPr>
            <a:endParaRPr sz="100"/>
          </a:p>
          <a:p>
            <a:pPr marL="457200" lvl="0" indent="-342900" algn="l" rtl="0">
              <a:spcBef>
                <a:spcPts val="1600"/>
              </a:spcBef>
              <a:spcAft>
                <a:spcPts val="0"/>
              </a:spcAft>
              <a:buSzPts val="1800"/>
              <a:buChar char="●"/>
            </a:pPr>
            <a:r>
              <a:rPr lang="en"/>
              <a:t>As a first step, therefore, market basket analysis can be used in </a:t>
            </a:r>
            <a:r>
              <a:rPr lang="en" b="1"/>
              <a:t>deciding the location and promotion of goods inside a store</a:t>
            </a:r>
            <a:r>
              <a:rPr lang="en"/>
              <a:t>. For example, essentials items like water and medicine can be placed at the front.</a:t>
            </a:r>
            <a:endParaRPr/>
          </a:p>
          <a:p>
            <a:pPr marL="457200" lvl="0" indent="0" algn="l" rtl="0">
              <a:spcBef>
                <a:spcPts val="1600"/>
              </a:spcBef>
              <a:spcAft>
                <a:spcPts val="0"/>
              </a:spcAft>
              <a:buNone/>
            </a:pPr>
            <a:endParaRPr sz="100"/>
          </a:p>
          <a:p>
            <a:pPr marL="457200" lvl="0" indent="-342900" algn="l" rtl="0">
              <a:spcBef>
                <a:spcPts val="1600"/>
              </a:spcBef>
              <a:spcAft>
                <a:spcPts val="0"/>
              </a:spcAft>
              <a:buSzPts val="1800"/>
              <a:buChar char="●"/>
            </a:pPr>
            <a:r>
              <a:rPr lang="en"/>
              <a:t>Second it can be </a:t>
            </a:r>
            <a:r>
              <a:rPr lang="en" b="1"/>
              <a:t>used to purchase similar amount of stocks of items </a:t>
            </a:r>
            <a:r>
              <a:rPr lang="en"/>
              <a:t>which are frequently brought together so that the sales are not affected due to limited stock.</a:t>
            </a:r>
            <a:endParaRPr/>
          </a:p>
        </p:txBody>
      </p:sp>
      <p:pic>
        <p:nvPicPr>
          <p:cNvPr id="2" name="conclusion.wav" descr="conclusion.wav">
            <a:hlinkClick r:id="" action="ppaction://media"/>
            <a:extLst>
              <a:ext uri="{FF2B5EF4-FFF2-40B4-BE49-F238E27FC236}">
                <a16:creationId xmlns:a16="http://schemas.microsoft.com/office/drawing/2014/main" id="{039EA9C7-697D-D54B-BD4A-DF19C724DD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19500" y="2379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1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311700" y="21427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SCOPE</a:t>
            </a:r>
            <a:endParaRPr/>
          </a:p>
        </p:txBody>
      </p:sp>
      <p:sp>
        <p:nvSpPr>
          <p:cNvPr id="192" name="Google Shape;192;p29"/>
          <p:cNvSpPr txBox="1">
            <a:spLocks noGrp="1"/>
          </p:cNvSpPr>
          <p:nvPr>
            <p:ph type="body" idx="1"/>
          </p:nvPr>
        </p:nvSpPr>
        <p:spPr>
          <a:xfrm>
            <a:off x="311700" y="1406750"/>
            <a:ext cx="8520600" cy="30840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2200" dirty="0">
              <a:solidFill>
                <a:srgbClr val="404040"/>
              </a:solidFill>
              <a:latin typeface="Trebuchet MS"/>
              <a:ea typeface="Trebuchet MS"/>
              <a:cs typeface="Trebuchet MS"/>
              <a:sym typeface="Trebuchet MS"/>
            </a:endParaRPr>
          </a:p>
          <a:p>
            <a:pPr marL="457200" lvl="0" indent="-342900" algn="l" rtl="0">
              <a:spcBef>
                <a:spcPts val="1200"/>
              </a:spcBef>
              <a:spcAft>
                <a:spcPts val="0"/>
              </a:spcAft>
              <a:buSzPts val="1800"/>
              <a:buChar char="●"/>
            </a:pPr>
            <a:r>
              <a:rPr lang="en" dirty="0"/>
              <a:t>Market Basket Analysis is the first level of analysis. </a:t>
            </a:r>
            <a:r>
              <a:rPr lang="en" b="1" dirty="0"/>
              <a:t>Differential market basket analysis </a:t>
            </a:r>
            <a:r>
              <a:rPr lang="en" dirty="0"/>
              <a:t>can find interesting results and can also eliminate the problem of a potentially high volume of trivial results. </a:t>
            </a:r>
            <a:endParaRPr dirty="0"/>
          </a:p>
          <a:p>
            <a:pPr marL="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 dirty="0"/>
              <a:t>Grocery stores, including small businesses can implement this strategy in order to keep a balance between supply and demand as well as remain in business</a:t>
            </a:r>
            <a:endParaRPr dirty="0"/>
          </a:p>
          <a:p>
            <a:pPr marL="0" lvl="0" indent="0" algn="l" rtl="0">
              <a:spcBef>
                <a:spcPts val="1200"/>
              </a:spcBef>
              <a:spcAft>
                <a:spcPts val="0"/>
              </a:spcAft>
              <a:buClr>
                <a:schemeClr val="dk1"/>
              </a:buClr>
              <a:buSzPts val="1100"/>
              <a:buFont typeface="Arial"/>
              <a:buNone/>
            </a:pPr>
            <a:endParaRPr dirty="0"/>
          </a:p>
          <a:p>
            <a:pPr marL="0" lvl="0" indent="0" algn="l" rtl="0">
              <a:spcBef>
                <a:spcPts val="1200"/>
              </a:spcBef>
              <a:spcAft>
                <a:spcPts val="1600"/>
              </a:spcAft>
              <a:buNone/>
            </a:pPr>
            <a:endParaRPr dirty="0"/>
          </a:p>
        </p:txBody>
      </p:sp>
      <p:pic>
        <p:nvPicPr>
          <p:cNvPr id="193" name="Google Shape;193;p29"/>
          <p:cNvPicPr preferRelativeResize="0"/>
          <p:nvPr/>
        </p:nvPicPr>
        <p:blipFill>
          <a:blip r:embed="rId5">
            <a:alphaModFix/>
          </a:blip>
          <a:stretch>
            <a:fillRect/>
          </a:stretch>
        </p:blipFill>
        <p:spPr>
          <a:xfrm>
            <a:off x="5156325" y="214275"/>
            <a:ext cx="1684400" cy="1684400"/>
          </a:xfrm>
          <a:prstGeom prst="rect">
            <a:avLst/>
          </a:prstGeom>
          <a:noFill/>
          <a:ln>
            <a:noFill/>
          </a:ln>
        </p:spPr>
      </p:pic>
      <p:pic>
        <p:nvPicPr>
          <p:cNvPr id="2" name="futurescope.wav" descr="futurescope.wav">
            <a:hlinkClick r:id="" action="ppaction://media"/>
            <a:extLst>
              <a:ext uri="{FF2B5EF4-FFF2-40B4-BE49-F238E27FC236}">
                <a16:creationId xmlns:a16="http://schemas.microsoft.com/office/drawing/2014/main" id="{2166F40B-7224-164D-9EE2-EC65E5470A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92606" y="121397"/>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REFERENCES </a:t>
            </a:r>
            <a:endParaRPr/>
          </a:p>
        </p:txBody>
      </p:sp>
      <p:sp>
        <p:nvSpPr>
          <p:cNvPr id="200" name="Google Shape;200;p30"/>
          <p:cNvSpPr txBox="1">
            <a:spLocks noGrp="1"/>
          </p:cNvSpPr>
          <p:nvPr>
            <p:ph type="body" idx="1"/>
          </p:nvPr>
        </p:nvSpPr>
        <p:spPr>
          <a:xfrm>
            <a:off x="311700" y="1147225"/>
            <a:ext cx="8520600" cy="38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u="sng">
                <a:solidFill>
                  <a:schemeClr val="hlink"/>
                </a:solidFill>
                <a:latin typeface="Arial"/>
                <a:ea typeface="Arial"/>
                <a:cs typeface="Arial"/>
                <a:sym typeface="Arial"/>
                <a:hlinkClick r:id="rId5"/>
              </a:rPr>
              <a:t>https://blogs.oracle.com/datascience/overview-of-traditional-machine-learning-techniques</a:t>
            </a:r>
            <a:endParaRPr sz="1600"/>
          </a:p>
          <a:p>
            <a:pPr marL="0" lvl="0" indent="0" algn="l" rtl="0">
              <a:spcBef>
                <a:spcPts val="1600"/>
              </a:spcBef>
              <a:spcAft>
                <a:spcPts val="0"/>
              </a:spcAft>
              <a:buNone/>
            </a:pPr>
            <a:r>
              <a:rPr lang="en" sz="900" u="sng">
                <a:solidFill>
                  <a:schemeClr val="hlink"/>
                </a:solidFill>
                <a:latin typeface="Arial"/>
                <a:ea typeface="Arial"/>
                <a:cs typeface="Arial"/>
                <a:sym typeface="Arial"/>
                <a:hlinkClick r:id="rId6"/>
              </a:rPr>
              <a:t>https://www.foodnavigator-usa.com/Article/2019/07/19/FMI-US-grocery-shoppers-frequent-more-stores-per-month</a:t>
            </a:r>
            <a:endParaRPr sz="1600"/>
          </a:p>
          <a:p>
            <a:pPr marL="0" lvl="0" indent="0" algn="l" rtl="0">
              <a:spcBef>
                <a:spcPts val="1600"/>
              </a:spcBef>
              <a:spcAft>
                <a:spcPts val="0"/>
              </a:spcAft>
              <a:buNone/>
            </a:pPr>
            <a:r>
              <a:rPr lang="en" sz="900" u="sng">
                <a:solidFill>
                  <a:schemeClr val="hlink"/>
                </a:solidFill>
                <a:latin typeface="Arial"/>
                <a:ea typeface="Arial"/>
                <a:cs typeface="Arial"/>
                <a:sym typeface="Arial"/>
                <a:hlinkClick r:id="rId7"/>
              </a:rPr>
              <a:t>https://www.vectorstock.com/royalty-free-vector/demand-and-supply-ball-balance-on-the-scale-vector-13616387</a:t>
            </a:r>
            <a:endParaRPr sz="1600"/>
          </a:p>
          <a:p>
            <a:pPr marL="0" lvl="0" indent="0" algn="l" rtl="0">
              <a:spcBef>
                <a:spcPts val="1600"/>
              </a:spcBef>
              <a:spcAft>
                <a:spcPts val="0"/>
              </a:spcAft>
              <a:buNone/>
            </a:pPr>
            <a:r>
              <a:rPr lang="en" sz="900" u="sng">
                <a:solidFill>
                  <a:schemeClr val="hlink"/>
                </a:solidFill>
                <a:latin typeface="Arial"/>
                <a:ea typeface="Arial"/>
                <a:cs typeface="Arial"/>
                <a:sym typeface="Arial"/>
                <a:hlinkClick r:id="rId8"/>
              </a:rPr>
              <a:t>https://www.dreamstime.com/illustration/increasing-sales-graph.html</a:t>
            </a:r>
            <a:endParaRPr sz="1600"/>
          </a:p>
          <a:p>
            <a:pPr marL="0" lvl="0" indent="0" algn="l" rtl="0">
              <a:spcBef>
                <a:spcPts val="1600"/>
              </a:spcBef>
              <a:spcAft>
                <a:spcPts val="0"/>
              </a:spcAft>
              <a:buNone/>
            </a:pPr>
            <a:r>
              <a:rPr lang="en" sz="900" u="sng">
                <a:solidFill>
                  <a:schemeClr val="accent5"/>
                </a:solidFill>
                <a:latin typeface="Arial"/>
                <a:ea typeface="Arial"/>
                <a:cs typeface="Arial"/>
                <a:sym typeface="Arial"/>
                <a:hlinkClick r:id="rId9"/>
              </a:rPr>
              <a:t>https://towardsdatascience.com/increasing-kaggle-revenue-analyzing-user-data-to-recommend-the-best-new-product-f93fddbb4e0f</a:t>
            </a:r>
            <a:endParaRPr sz="1600">
              <a:solidFill>
                <a:schemeClr val="accent5"/>
              </a:solidFill>
            </a:endParaRPr>
          </a:p>
          <a:p>
            <a:pPr marL="0" lvl="0" indent="0" algn="l" rtl="0">
              <a:spcBef>
                <a:spcPts val="1600"/>
              </a:spcBef>
              <a:spcAft>
                <a:spcPts val="0"/>
              </a:spcAft>
              <a:buNone/>
            </a:pPr>
            <a:r>
              <a:rPr lang="en" sz="900" u="sng">
                <a:solidFill>
                  <a:schemeClr val="hlink"/>
                </a:solidFill>
                <a:latin typeface="Arial"/>
                <a:ea typeface="Arial"/>
                <a:cs typeface="Arial"/>
                <a:sym typeface="Arial"/>
                <a:hlinkClick r:id="rId10"/>
              </a:rPr>
              <a:t>https://www.furman.edu/covid-19/</a:t>
            </a:r>
            <a:endParaRPr sz="1600">
              <a:solidFill>
                <a:schemeClr val="accent5"/>
              </a:solidFill>
            </a:endParaRPr>
          </a:p>
          <a:p>
            <a:pPr marL="0" lvl="0" indent="0" algn="l" rtl="0">
              <a:spcBef>
                <a:spcPts val="1600"/>
              </a:spcBef>
              <a:spcAft>
                <a:spcPts val="0"/>
              </a:spcAft>
              <a:buNone/>
            </a:pPr>
            <a:r>
              <a:rPr lang="en" sz="900" u="sng">
                <a:solidFill>
                  <a:schemeClr val="hlink"/>
                </a:solidFill>
                <a:latin typeface="Arial"/>
                <a:ea typeface="Arial"/>
                <a:cs typeface="Arial"/>
                <a:sym typeface="Arial"/>
                <a:hlinkClick r:id="rId11"/>
              </a:rPr>
              <a:t>https://pixabay.com/illustrations/text-mining-icon-data-mining-icon-2793702/</a:t>
            </a:r>
            <a:endParaRPr sz="1600">
              <a:solidFill>
                <a:schemeClr val="accent5"/>
              </a:solidFill>
            </a:endParaRPr>
          </a:p>
          <a:p>
            <a:pPr marL="0" lvl="0" indent="0" algn="l" rtl="0">
              <a:spcBef>
                <a:spcPts val="1600"/>
              </a:spcBef>
              <a:spcAft>
                <a:spcPts val="0"/>
              </a:spcAft>
              <a:buNone/>
            </a:pPr>
            <a:r>
              <a:rPr lang="en" sz="900" u="sng">
                <a:solidFill>
                  <a:schemeClr val="hlink"/>
                </a:solidFill>
                <a:latin typeface="Arial"/>
                <a:ea typeface="Arial"/>
                <a:cs typeface="Arial"/>
                <a:sym typeface="Arial"/>
                <a:hlinkClick r:id="rId12"/>
              </a:rPr>
              <a:t>https://www.vectorstock.com/royalty-free-vector/water-bottle-with-milk-box-and-fruits-with-vector-24998035</a:t>
            </a:r>
            <a:endParaRPr sz="1600">
              <a:solidFill>
                <a:schemeClr val="accent5"/>
              </a:solidFill>
            </a:endParaRPr>
          </a:p>
          <a:p>
            <a:pPr marL="0" lvl="0" indent="0" algn="l" rtl="0">
              <a:spcBef>
                <a:spcPts val="1600"/>
              </a:spcBef>
              <a:spcAft>
                <a:spcPts val="0"/>
              </a:spcAft>
              <a:buNone/>
            </a:pPr>
            <a:r>
              <a:rPr lang="en" sz="900" u="sng">
                <a:solidFill>
                  <a:schemeClr val="hlink"/>
                </a:solidFill>
                <a:latin typeface="Arial"/>
                <a:ea typeface="Arial"/>
                <a:cs typeface="Arial"/>
                <a:sym typeface="Arial"/>
                <a:hlinkClick r:id="rId13"/>
              </a:rPr>
              <a:t>https://www.istockphoto.com/illustrations/cheese?mediatype=illustration&amp;phrase=cheese&amp;sort=mostpopular</a:t>
            </a:r>
            <a:endParaRPr sz="1600">
              <a:solidFill>
                <a:schemeClr val="accent5"/>
              </a:solidFill>
            </a:endParaRPr>
          </a:p>
          <a:p>
            <a:pPr marL="0" lvl="0" indent="0" algn="l" rtl="0">
              <a:spcBef>
                <a:spcPts val="1600"/>
              </a:spcBef>
              <a:spcAft>
                <a:spcPts val="0"/>
              </a:spcAft>
              <a:buNone/>
            </a:pPr>
            <a:r>
              <a:rPr lang="en" sz="900" u="sng">
                <a:solidFill>
                  <a:schemeClr val="hlink"/>
                </a:solidFill>
                <a:latin typeface="Arial"/>
                <a:ea typeface="Arial"/>
                <a:cs typeface="Arial"/>
                <a:sym typeface="Arial"/>
                <a:hlinkClick r:id="rId14"/>
              </a:rPr>
              <a:t>https://pixabay.com/vectors/sausage-links-food-meat-beef-33013/</a:t>
            </a:r>
            <a:endParaRPr sz="1600">
              <a:solidFill>
                <a:schemeClr val="accent5"/>
              </a:solidFill>
            </a:endParaRPr>
          </a:p>
          <a:p>
            <a:pPr marL="0" lvl="0" indent="0" algn="l" rtl="0">
              <a:spcBef>
                <a:spcPts val="1600"/>
              </a:spcBef>
              <a:spcAft>
                <a:spcPts val="0"/>
              </a:spcAft>
              <a:buNone/>
            </a:pPr>
            <a:r>
              <a:rPr lang="en" sz="900" u="sng">
                <a:solidFill>
                  <a:schemeClr val="hlink"/>
                </a:solidFill>
                <a:latin typeface="Arial"/>
                <a:ea typeface="Arial"/>
                <a:cs typeface="Arial"/>
                <a:sym typeface="Arial"/>
                <a:hlinkClick r:id="rId15"/>
              </a:rPr>
              <a:t>https://www.pngfind.com/mpng/hiJiwwT_future-icon-future-work-icon-png-transparent-png/</a:t>
            </a:r>
            <a:endParaRPr sz="1600">
              <a:solidFill>
                <a:schemeClr val="accent5"/>
              </a:solidFill>
            </a:endParaRPr>
          </a:p>
          <a:p>
            <a:pPr marL="0" lvl="0" indent="0" algn="l" rtl="0">
              <a:spcBef>
                <a:spcPts val="1600"/>
              </a:spcBef>
              <a:spcAft>
                <a:spcPts val="1600"/>
              </a:spcAft>
              <a:buNone/>
            </a:pPr>
            <a:endParaRPr/>
          </a:p>
        </p:txBody>
      </p:sp>
      <p:pic>
        <p:nvPicPr>
          <p:cNvPr id="2" name="References.wav" descr="References.wav">
            <a:hlinkClick r:id="" action="ppaction://media"/>
            <a:extLst>
              <a:ext uri="{FF2B5EF4-FFF2-40B4-BE49-F238E27FC236}">
                <a16:creationId xmlns:a16="http://schemas.microsoft.com/office/drawing/2014/main" id="{517CF005-5FFB-D443-8B76-6862DD4393F8}"/>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019500" y="1331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A501-0F92-F74C-AEE1-1ED591EFFFB5}"/>
              </a:ext>
            </a:extLst>
          </p:cNvPr>
          <p:cNvSpPr>
            <a:spLocks noGrp="1"/>
          </p:cNvSpPr>
          <p:nvPr>
            <p:ph type="title"/>
          </p:nvPr>
        </p:nvSpPr>
        <p:spPr>
          <a:xfrm>
            <a:off x="311700" y="1828800"/>
            <a:ext cx="8520600" cy="1158600"/>
          </a:xfrm>
        </p:spPr>
        <p:txBody>
          <a:bodyPr/>
          <a:lstStyle/>
          <a:p>
            <a:pPr algn="ctr"/>
            <a:r>
              <a:rPr lang="en-US" sz="6000" dirty="0"/>
              <a:t>Thank you!</a:t>
            </a:r>
          </a:p>
        </p:txBody>
      </p:sp>
    </p:spTree>
    <p:extLst>
      <p:ext uri="{BB962C8B-B14F-4D97-AF65-F5344CB8AC3E}">
        <p14:creationId xmlns:p14="http://schemas.microsoft.com/office/powerpoint/2010/main" val="401883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71" name="Google Shape;71;p14"/>
          <p:cNvSpPr txBox="1">
            <a:spLocks noGrp="1"/>
          </p:cNvSpPr>
          <p:nvPr>
            <p:ph type="body" idx="1"/>
          </p:nvPr>
        </p:nvSpPr>
        <p:spPr>
          <a:xfrm>
            <a:off x="311700" y="1059150"/>
            <a:ext cx="8520600" cy="1808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Grocery stores and its products serve as essential needs for customers</a:t>
            </a:r>
            <a:endParaRPr dirty="0"/>
          </a:p>
          <a:p>
            <a:pPr marL="457200" lvl="0" indent="-342900" algn="l" rtl="0">
              <a:spcBef>
                <a:spcPts val="0"/>
              </a:spcBef>
              <a:spcAft>
                <a:spcPts val="0"/>
              </a:spcAft>
              <a:buSzPts val="1800"/>
              <a:buChar char="●"/>
            </a:pPr>
            <a:r>
              <a:rPr lang="en" dirty="0"/>
              <a:t>The main goals of retail businesses, especially grocery stores, are to:</a:t>
            </a:r>
            <a:endParaRPr dirty="0"/>
          </a:p>
          <a:p>
            <a:pPr marL="914400" lvl="1" indent="-317500" algn="l" rtl="0">
              <a:spcBef>
                <a:spcPts val="0"/>
              </a:spcBef>
              <a:spcAft>
                <a:spcPts val="0"/>
              </a:spcAft>
              <a:buSzPts val="1400"/>
              <a:buChar char="○"/>
            </a:pPr>
            <a:r>
              <a:rPr lang="en" dirty="0"/>
              <a:t>increase sales</a:t>
            </a:r>
            <a:endParaRPr dirty="0"/>
          </a:p>
          <a:p>
            <a:pPr marL="914400" lvl="1" indent="-317500" algn="l" rtl="0">
              <a:spcBef>
                <a:spcPts val="0"/>
              </a:spcBef>
              <a:spcAft>
                <a:spcPts val="0"/>
              </a:spcAft>
              <a:buSzPts val="1400"/>
              <a:buChar char="○"/>
            </a:pPr>
            <a:r>
              <a:rPr lang="en" dirty="0"/>
              <a:t>maintain a smooth balance between supply and demand</a:t>
            </a:r>
            <a:endParaRPr dirty="0"/>
          </a:p>
          <a:p>
            <a:pPr marL="457200" lvl="0" indent="-342900" algn="l" rtl="0">
              <a:spcBef>
                <a:spcPts val="0"/>
              </a:spcBef>
              <a:spcAft>
                <a:spcPts val="0"/>
              </a:spcAft>
              <a:buSzPts val="1800"/>
              <a:buChar char="●"/>
            </a:pPr>
            <a:r>
              <a:rPr lang="en" dirty="0"/>
              <a:t>A retailer must make the effort to present all applicable options to increase customer engagement and have appropriate price points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72" name="Google Shape;72;p14"/>
          <p:cNvPicPr preferRelativeResize="0"/>
          <p:nvPr/>
        </p:nvPicPr>
        <p:blipFill>
          <a:blip r:embed="rId5">
            <a:alphaModFix/>
          </a:blip>
          <a:stretch>
            <a:fillRect/>
          </a:stretch>
        </p:blipFill>
        <p:spPr>
          <a:xfrm>
            <a:off x="2944300" y="3182425"/>
            <a:ext cx="2619375" cy="1743075"/>
          </a:xfrm>
          <a:prstGeom prst="rect">
            <a:avLst/>
          </a:prstGeom>
          <a:noFill/>
          <a:ln w="9525" cap="flat" cmpd="sng">
            <a:solidFill>
              <a:srgbClr val="000000"/>
            </a:solidFill>
            <a:prstDash val="solid"/>
            <a:round/>
            <a:headEnd type="none" w="sm" len="sm"/>
            <a:tailEnd type="none" w="sm" len="sm"/>
          </a:ln>
        </p:spPr>
      </p:pic>
      <p:pic>
        <p:nvPicPr>
          <p:cNvPr id="73" name="Google Shape;73;p14"/>
          <p:cNvPicPr preferRelativeResize="0"/>
          <p:nvPr/>
        </p:nvPicPr>
        <p:blipFill>
          <a:blip r:embed="rId6">
            <a:alphaModFix/>
          </a:blip>
          <a:stretch>
            <a:fillRect/>
          </a:stretch>
        </p:blipFill>
        <p:spPr>
          <a:xfrm>
            <a:off x="451925" y="3182425"/>
            <a:ext cx="1743075" cy="1743075"/>
          </a:xfrm>
          <a:prstGeom prst="rect">
            <a:avLst/>
          </a:prstGeom>
          <a:noFill/>
          <a:ln w="9525" cap="flat" cmpd="sng">
            <a:solidFill>
              <a:srgbClr val="000000"/>
            </a:solidFill>
            <a:prstDash val="solid"/>
            <a:round/>
            <a:headEnd type="none" w="sm" len="sm"/>
            <a:tailEnd type="none" w="sm" len="sm"/>
          </a:ln>
        </p:spPr>
      </p:pic>
      <p:pic>
        <p:nvPicPr>
          <p:cNvPr id="74" name="Google Shape;74;p14"/>
          <p:cNvPicPr preferRelativeResize="0"/>
          <p:nvPr/>
        </p:nvPicPr>
        <p:blipFill>
          <a:blip r:embed="rId7">
            <a:alphaModFix/>
          </a:blip>
          <a:stretch>
            <a:fillRect/>
          </a:stretch>
        </p:blipFill>
        <p:spPr>
          <a:xfrm>
            <a:off x="6367100" y="3182425"/>
            <a:ext cx="2324100" cy="1743075"/>
          </a:xfrm>
          <a:prstGeom prst="rect">
            <a:avLst/>
          </a:prstGeom>
          <a:noFill/>
          <a:ln w="9525" cap="flat" cmpd="sng">
            <a:solidFill>
              <a:srgbClr val="000000"/>
            </a:solidFill>
            <a:prstDash val="solid"/>
            <a:round/>
            <a:headEnd type="none" w="sm" len="sm"/>
            <a:tailEnd type="none" w="sm" len="sm"/>
          </a:ln>
        </p:spPr>
      </p:pic>
      <p:pic>
        <p:nvPicPr>
          <p:cNvPr id="2" name="Background.wav" descr="Background.wav">
            <a:hlinkClick r:id="" action="ppaction://media"/>
            <a:extLst>
              <a:ext uri="{FF2B5EF4-FFF2-40B4-BE49-F238E27FC236}">
                <a16:creationId xmlns:a16="http://schemas.microsoft.com/office/drawing/2014/main" id="{B01DBD7D-BE81-264E-98D5-F67FA346734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878400" y="2180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Impact of COVID-19</a:t>
            </a:r>
            <a:endParaRPr/>
          </a:p>
        </p:txBody>
      </p:sp>
      <p:sp>
        <p:nvSpPr>
          <p:cNvPr id="81" name="Google Shape;81;p15"/>
          <p:cNvSpPr txBox="1">
            <a:spLocks noGrp="1"/>
          </p:cNvSpPr>
          <p:nvPr>
            <p:ph type="body" idx="1"/>
          </p:nvPr>
        </p:nvSpPr>
        <p:spPr>
          <a:xfrm>
            <a:off x="311700" y="2220800"/>
            <a:ext cx="8583300" cy="2703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Amid the COVID 19 pandemic, grocery stores are seeing a </a:t>
            </a:r>
            <a:r>
              <a:rPr lang="en" b="1"/>
              <a:t>sharp rise in demand</a:t>
            </a:r>
            <a:r>
              <a:rPr lang="en"/>
              <a:t> that are unprecedented for many products, causing a </a:t>
            </a:r>
            <a:r>
              <a:rPr lang="en" b="1"/>
              <a:t>decline in supply</a:t>
            </a:r>
            <a:endParaRPr b="1"/>
          </a:p>
          <a:p>
            <a:pPr marL="457200" lvl="0" indent="-342900" algn="l" rtl="0">
              <a:spcBef>
                <a:spcPts val="0"/>
              </a:spcBef>
              <a:spcAft>
                <a:spcPts val="0"/>
              </a:spcAft>
              <a:buSzPts val="1800"/>
              <a:buChar char="●"/>
            </a:pPr>
            <a:r>
              <a:rPr lang="en"/>
              <a:t>If items purchased together are not known, we may run out of stock of products for long periods of time.</a:t>
            </a:r>
            <a:endParaRPr b="1"/>
          </a:p>
          <a:p>
            <a:pPr marL="457200" lvl="0" indent="-342900" algn="l" rtl="0">
              <a:spcBef>
                <a:spcPts val="0"/>
              </a:spcBef>
              <a:spcAft>
                <a:spcPts val="0"/>
              </a:spcAft>
              <a:buSzPts val="1800"/>
              <a:buChar char="●"/>
            </a:pPr>
            <a:r>
              <a:rPr lang="en" b="1"/>
              <a:t>COVID 19 has also changed the types of products which are bought together</a:t>
            </a:r>
            <a:r>
              <a:rPr lang="en"/>
              <a:t>, therefore, analyzing these transactions is extremely important at this time for grocery stores to remain successful and competitive </a:t>
            </a:r>
            <a:endParaRPr/>
          </a:p>
        </p:txBody>
      </p:sp>
      <p:pic>
        <p:nvPicPr>
          <p:cNvPr id="82" name="Google Shape;82;p15"/>
          <p:cNvPicPr preferRelativeResize="0"/>
          <p:nvPr/>
        </p:nvPicPr>
        <p:blipFill rotWithShape="1">
          <a:blip r:embed="rId5">
            <a:alphaModFix/>
          </a:blip>
          <a:srcRect l="8342" r="9053"/>
          <a:stretch/>
        </p:blipFill>
        <p:spPr>
          <a:xfrm>
            <a:off x="4634700" y="151500"/>
            <a:ext cx="4260301" cy="1861275"/>
          </a:xfrm>
          <a:prstGeom prst="rect">
            <a:avLst/>
          </a:prstGeom>
          <a:noFill/>
          <a:ln>
            <a:noFill/>
          </a:ln>
        </p:spPr>
      </p:pic>
      <p:pic>
        <p:nvPicPr>
          <p:cNvPr id="2" name="Covid-19.wav" descr="Covid-19.wav">
            <a:hlinkClick r:id="" action="ppaction://media"/>
            <a:extLst>
              <a:ext uri="{FF2B5EF4-FFF2-40B4-BE49-F238E27FC236}">
                <a16:creationId xmlns:a16="http://schemas.microsoft.com/office/drawing/2014/main" id="{281DCE85-A260-C449-8326-E038BDD1D4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2823" y="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Market Basket Analysis</a:t>
            </a:r>
            <a:endParaRPr/>
          </a:p>
        </p:txBody>
      </p:sp>
      <p:sp>
        <p:nvSpPr>
          <p:cNvPr id="89" name="Google Shape;89;p16"/>
          <p:cNvSpPr txBox="1">
            <a:spLocks noGrp="1"/>
          </p:cNvSpPr>
          <p:nvPr>
            <p:ph type="body" idx="1"/>
          </p:nvPr>
        </p:nvSpPr>
        <p:spPr>
          <a:xfrm>
            <a:off x="193800" y="1292375"/>
            <a:ext cx="8756400" cy="1626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One approach to find customer buying patterns is the </a:t>
            </a:r>
            <a:r>
              <a:rPr lang="en" sz="1700" b="1"/>
              <a:t>Market Basket Analysis.</a:t>
            </a:r>
            <a:endParaRPr sz="1700" b="1"/>
          </a:p>
          <a:p>
            <a:pPr marL="457200" lvl="0" indent="-336550" algn="l" rtl="0">
              <a:spcBef>
                <a:spcPts val="0"/>
              </a:spcBef>
              <a:spcAft>
                <a:spcPts val="0"/>
              </a:spcAft>
              <a:buSzPts val="1700"/>
              <a:buChar char="●"/>
            </a:pPr>
            <a:r>
              <a:rPr lang="en" sz="1700"/>
              <a:t>It is a key technique used by large retailers like </a:t>
            </a:r>
            <a:r>
              <a:rPr lang="en" sz="1700" b="1"/>
              <a:t>Amazon,</a:t>
            </a:r>
            <a:r>
              <a:rPr lang="en" sz="1700"/>
              <a:t> </a:t>
            </a:r>
            <a:r>
              <a:rPr lang="en" sz="1700" b="1"/>
              <a:t>Flipkart</a:t>
            </a:r>
            <a:r>
              <a:rPr lang="en" sz="1700"/>
              <a:t>, etc to analyze </a:t>
            </a:r>
            <a:r>
              <a:rPr lang="en" sz="1700" b="1"/>
              <a:t>customer buying habits</a:t>
            </a:r>
            <a:r>
              <a:rPr lang="en" sz="1700"/>
              <a:t> by finding associations between the different items that customers place in their “shopping baskets”. </a:t>
            </a:r>
            <a:endParaRPr sz="1700"/>
          </a:p>
          <a:p>
            <a:pPr marL="457200" lvl="0" indent="0" algn="l" rtl="0">
              <a:spcBef>
                <a:spcPts val="1600"/>
              </a:spcBef>
              <a:spcAft>
                <a:spcPts val="1600"/>
              </a:spcAft>
              <a:buNone/>
            </a:pPr>
            <a:endParaRPr sz="1700"/>
          </a:p>
        </p:txBody>
      </p:sp>
      <p:pic>
        <p:nvPicPr>
          <p:cNvPr id="90" name="Google Shape;90;p16"/>
          <p:cNvPicPr preferRelativeResize="0"/>
          <p:nvPr/>
        </p:nvPicPr>
        <p:blipFill>
          <a:blip r:embed="rId5">
            <a:alphaModFix/>
          </a:blip>
          <a:stretch>
            <a:fillRect/>
          </a:stretch>
        </p:blipFill>
        <p:spPr>
          <a:xfrm>
            <a:off x="0" y="3063525"/>
            <a:ext cx="9143998" cy="1979125"/>
          </a:xfrm>
          <a:prstGeom prst="rect">
            <a:avLst/>
          </a:prstGeom>
          <a:noFill/>
          <a:ln>
            <a:noFill/>
          </a:ln>
        </p:spPr>
      </p:pic>
      <p:pic>
        <p:nvPicPr>
          <p:cNvPr id="2" name="MarketBasketAnalysis.wav" descr="MarketBasketAnalysis.wav">
            <a:hlinkClick r:id="" action="ppaction://media"/>
            <a:extLst>
              <a:ext uri="{FF2B5EF4-FFF2-40B4-BE49-F238E27FC236}">
                <a16:creationId xmlns:a16="http://schemas.microsoft.com/office/drawing/2014/main" id="{14A2BBBD-CB8A-D44B-91D4-5AABA8A791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94918" y="1707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7"/>
          <p:cNvPicPr preferRelativeResize="0"/>
          <p:nvPr/>
        </p:nvPicPr>
        <p:blipFill rotWithShape="1">
          <a:blip r:embed="rId5">
            <a:alphaModFix/>
          </a:blip>
          <a:srcRect t="13396" b="8"/>
          <a:stretch/>
        </p:blipFill>
        <p:spPr>
          <a:xfrm>
            <a:off x="952200" y="844052"/>
            <a:ext cx="7129399" cy="4088000"/>
          </a:xfrm>
          <a:prstGeom prst="rect">
            <a:avLst/>
          </a:prstGeom>
          <a:noFill/>
          <a:ln>
            <a:noFill/>
          </a:ln>
        </p:spPr>
      </p:pic>
      <p:sp>
        <p:nvSpPr>
          <p:cNvPr id="97" name="Google Shape;97;p17"/>
          <p:cNvSpPr txBox="1"/>
          <p:nvPr/>
        </p:nvSpPr>
        <p:spPr>
          <a:xfrm>
            <a:off x="264100" y="183975"/>
            <a:ext cx="8505600" cy="57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4200">
                <a:solidFill>
                  <a:schemeClr val="dk1"/>
                </a:solidFill>
                <a:latin typeface="Economica"/>
                <a:ea typeface="Economica"/>
                <a:cs typeface="Economica"/>
                <a:sym typeface="Economica"/>
              </a:rPr>
              <a:t>Market Basket Example: Questions to Answer</a:t>
            </a:r>
            <a:endParaRPr sz="4200">
              <a:solidFill>
                <a:schemeClr val="dk1"/>
              </a:solidFill>
              <a:latin typeface="Economica"/>
              <a:ea typeface="Economica"/>
              <a:cs typeface="Economica"/>
              <a:sym typeface="Economica"/>
            </a:endParaRPr>
          </a:p>
        </p:txBody>
      </p:sp>
      <p:pic>
        <p:nvPicPr>
          <p:cNvPr id="2" name="MarketBasketExample.wav" descr="MarketBasketExample.wav">
            <a:hlinkClick r:id="" action="ppaction://media"/>
            <a:extLst>
              <a:ext uri="{FF2B5EF4-FFF2-40B4-BE49-F238E27FC236}">
                <a16:creationId xmlns:a16="http://schemas.microsoft.com/office/drawing/2014/main" id="{26556FC8-D2B3-0449-9D1B-26B5802371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81599" y="643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Business Application</a:t>
            </a:r>
            <a:endParaRPr/>
          </a:p>
        </p:txBody>
      </p:sp>
      <p:sp>
        <p:nvSpPr>
          <p:cNvPr id="104" name="Google Shape;104;p18"/>
          <p:cNvSpPr txBox="1">
            <a:spLocks noGrp="1"/>
          </p:cNvSpPr>
          <p:nvPr>
            <p:ph type="body" idx="1"/>
          </p:nvPr>
        </p:nvSpPr>
        <p:spPr>
          <a:xfrm>
            <a:off x="4404275" y="1315800"/>
            <a:ext cx="4566600" cy="3354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b="1"/>
              <a:t>US online grocery store spending increases every year</a:t>
            </a:r>
            <a:r>
              <a:rPr lang="en" sz="1700"/>
              <a:t>, which especially spiked in 2020 during the pandemic</a:t>
            </a:r>
            <a:endParaRPr sz="1700"/>
          </a:p>
          <a:p>
            <a:pPr marL="457200" lvl="0" indent="-336550" algn="l" rtl="0">
              <a:spcBef>
                <a:spcPts val="0"/>
              </a:spcBef>
              <a:spcAft>
                <a:spcPts val="0"/>
              </a:spcAft>
              <a:buSzPts val="1700"/>
              <a:buChar char="●"/>
            </a:pPr>
            <a:r>
              <a:rPr lang="en" sz="1700"/>
              <a:t>The discovery of associations between products can help retailers </a:t>
            </a:r>
            <a:r>
              <a:rPr lang="en" sz="1700" b="1"/>
              <a:t>develop marketing strategies </a:t>
            </a:r>
            <a:r>
              <a:rPr lang="en" sz="1700"/>
              <a:t>as well as </a:t>
            </a:r>
            <a:r>
              <a:rPr lang="en" sz="1700" b="1"/>
              <a:t>determine frequently bought items and product placements in stores</a:t>
            </a:r>
            <a:r>
              <a:rPr lang="en" sz="1700"/>
              <a:t> to appeal to customers since they are in a rush to get in and out of the store for safety during the coronavirus outbreak</a:t>
            </a:r>
            <a:endParaRPr sz="1700"/>
          </a:p>
          <a:p>
            <a:pPr marL="457200" lvl="0" indent="0" algn="l" rtl="0">
              <a:spcBef>
                <a:spcPts val="1600"/>
              </a:spcBef>
              <a:spcAft>
                <a:spcPts val="0"/>
              </a:spcAft>
              <a:buNone/>
            </a:pPr>
            <a:endParaRPr sz="1700"/>
          </a:p>
          <a:p>
            <a:pPr marL="457200" lvl="0" indent="0" algn="l" rtl="0">
              <a:spcBef>
                <a:spcPts val="1600"/>
              </a:spcBef>
              <a:spcAft>
                <a:spcPts val="0"/>
              </a:spcAft>
              <a:buNone/>
            </a:pPr>
            <a:endParaRPr sz="1700"/>
          </a:p>
          <a:p>
            <a:pPr marL="0" lvl="0" indent="0" algn="l" rtl="0">
              <a:spcBef>
                <a:spcPts val="1600"/>
              </a:spcBef>
              <a:spcAft>
                <a:spcPts val="1600"/>
              </a:spcAft>
              <a:buNone/>
            </a:pPr>
            <a:endParaRPr/>
          </a:p>
        </p:txBody>
      </p:sp>
      <p:pic>
        <p:nvPicPr>
          <p:cNvPr id="105" name="Google Shape;105;p18"/>
          <p:cNvPicPr preferRelativeResize="0"/>
          <p:nvPr/>
        </p:nvPicPr>
        <p:blipFill rotWithShape="1">
          <a:blip r:embed="rId5">
            <a:alphaModFix/>
          </a:blip>
          <a:srcRect l="4711" r="9319"/>
          <a:stretch/>
        </p:blipFill>
        <p:spPr>
          <a:xfrm>
            <a:off x="203500" y="1722238"/>
            <a:ext cx="4092574" cy="2333832"/>
          </a:xfrm>
          <a:prstGeom prst="rect">
            <a:avLst/>
          </a:prstGeom>
          <a:noFill/>
          <a:ln>
            <a:noFill/>
          </a:ln>
        </p:spPr>
      </p:pic>
      <p:pic>
        <p:nvPicPr>
          <p:cNvPr id="2" name="BusinessApplication.wav" descr="BusinessApplication.wav">
            <a:hlinkClick r:id="" action="ppaction://media"/>
            <a:extLst>
              <a:ext uri="{FF2B5EF4-FFF2-40B4-BE49-F238E27FC236}">
                <a16:creationId xmlns:a16="http://schemas.microsoft.com/office/drawing/2014/main" id="{2440F7A4-8702-254D-8702-22EE8AFA47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23200" y="21553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9"/>
          <p:cNvPicPr preferRelativeResize="0"/>
          <p:nvPr/>
        </p:nvPicPr>
        <p:blipFill>
          <a:blip r:embed="rId5">
            <a:alphaModFix/>
          </a:blip>
          <a:stretch>
            <a:fillRect/>
          </a:stretch>
        </p:blipFill>
        <p:spPr>
          <a:xfrm>
            <a:off x="1035125" y="254125"/>
            <a:ext cx="7073750" cy="4635249"/>
          </a:xfrm>
          <a:prstGeom prst="rect">
            <a:avLst/>
          </a:prstGeom>
          <a:noFill/>
          <a:ln>
            <a:noFill/>
          </a:ln>
        </p:spPr>
      </p:pic>
      <p:pic>
        <p:nvPicPr>
          <p:cNvPr id="2" name="MarketBasketOnline.wav" descr="MarketBasketOnline.wav">
            <a:hlinkClick r:id="" action="ppaction://media"/>
            <a:extLst>
              <a:ext uri="{FF2B5EF4-FFF2-40B4-BE49-F238E27FC236}">
                <a16:creationId xmlns:a16="http://schemas.microsoft.com/office/drawing/2014/main" id="{4D506E0F-1B43-ED40-8194-93721950DA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35576" y="9450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Dataset</a:t>
            </a:r>
            <a:endParaRPr/>
          </a:p>
        </p:txBody>
      </p:sp>
      <p:sp>
        <p:nvSpPr>
          <p:cNvPr id="118" name="Google Shape;118;p20"/>
          <p:cNvSpPr txBox="1">
            <a:spLocks noGrp="1"/>
          </p:cNvSpPr>
          <p:nvPr>
            <p:ph type="body" idx="1"/>
          </p:nvPr>
        </p:nvSpPr>
        <p:spPr>
          <a:xfrm>
            <a:off x="311700" y="3162250"/>
            <a:ext cx="8520600" cy="145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dataset used in the project is called “</a:t>
            </a:r>
            <a:r>
              <a:rPr lang="en" b="1"/>
              <a:t>Market Basket Optimization</a:t>
            </a:r>
            <a:r>
              <a:rPr lang="en"/>
              <a:t>” from </a:t>
            </a:r>
            <a:r>
              <a:rPr lang="en" u="sng">
                <a:solidFill>
                  <a:schemeClr val="hlink"/>
                </a:solidFill>
                <a:hlinkClick r:id="rId5"/>
              </a:rPr>
              <a:t>Kaggle</a:t>
            </a:r>
            <a:r>
              <a:rPr lang="en"/>
              <a:t> </a:t>
            </a:r>
            <a:endParaRPr/>
          </a:p>
          <a:p>
            <a:pPr marL="457200" lvl="0" indent="-342900" algn="l" rtl="0">
              <a:spcBef>
                <a:spcPts val="0"/>
              </a:spcBef>
              <a:spcAft>
                <a:spcPts val="0"/>
              </a:spcAft>
              <a:buSzPts val="1800"/>
              <a:buChar char="●"/>
            </a:pPr>
            <a:r>
              <a:rPr lang="en"/>
              <a:t>The dataset contains items from each of 7500 transactions bought by various customers in a grocery store.</a:t>
            </a:r>
            <a:endParaRPr/>
          </a:p>
        </p:txBody>
      </p:sp>
      <p:pic>
        <p:nvPicPr>
          <p:cNvPr id="119" name="Google Shape;119;p20"/>
          <p:cNvPicPr preferRelativeResize="0"/>
          <p:nvPr/>
        </p:nvPicPr>
        <p:blipFill rotWithShape="1">
          <a:blip r:embed="rId6">
            <a:alphaModFix/>
          </a:blip>
          <a:srcRect t="15803"/>
          <a:stretch/>
        </p:blipFill>
        <p:spPr>
          <a:xfrm rot="2">
            <a:off x="2518388" y="1147226"/>
            <a:ext cx="3804227" cy="1801725"/>
          </a:xfrm>
          <a:prstGeom prst="rect">
            <a:avLst/>
          </a:prstGeom>
          <a:noFill/>
          <a:ln>
            <a:noFill/>
          </a:ln>
        </p:spPr>
      </p:pic>
      <p:pic>
        <p:nvPicPr>
          <p:cNvPr id="2" name="Dataset.wav" descr="Dataset.wav">
            <a:hlinkClick r:id="" action="ppaction://media"/>
            <a:extLst>
              <a:ext uri="{FF2B5EF4-FFF2-40B4-BE49-F238E27FC236}">
                <a16:creationId xmlns:a16="http://schemas.microsoft.com/office/drawing/2014/main" id="{E0B7FFE7-E2B9-4542-B0DC-3455F1A9AC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01571" y="20208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Text Mining for Customer Behaviour</a:t>
            </a:r>
            <a:endParaRPr/>
          </a:p>
        </p:txBody>
      </p:sp>
      <p:sp>
        <p:nvSpPr>
          <p:cNvPr id="126" name="Google Shape;126;p21"/>
          <p:cNvSpPr txBox="1">
            <a:spLocks noGrp="1"/>
          </p:cNvSpPr>
          <p:nvPr>
            <p:ph type="body" idx="1"/>
          </p:nvPr>
        </p:nvSpPr>
        <p:spPr>
          <a:xfrm>
            <a:off x="311700" y="2524275"/>
            <a:ext cx="8520600" cy="2172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Customer purchase behaviour can be used to find the most popular items in a grocery store. </a:t>
            </a:r>
            <a:endParaRPr/>
          </a:p>
          <a:p>
            <a:pPr marL="0" lvl="0" indent="0" algn="l" rtl="0">
              <a:spcBef>
                <a:spcPts val="1600"/>
              </a:spcBef>
              <a:spcAft>
                <a:spcPts val="0"/>
              </a:spcAft>
              <a:buNone/>
            </a:pPr>
            <a:endParaRPr sz="600"/>
          </a:p>
          <a:p>
            <a:pPr marL="457200" lvl="0" indent="-342900" algn="l" rtl="0">
              <a:spcBef>
                <a:spcPts val="1600"/>
              </a:spcBef>
              <a:spcAft>
                <a:spcPts val="0"/>
              </a:spcAft>
              <a:buSzPts val="1800"/>
              <a:buChar char="●"/>
            </a:pPr>
            <a:r>
              <a:rPr lang="en"/>
              <a:t>Performed text mining techniques on customer purchase behaviour using Rapidminer to find the top trending items bought in the grocery stores.</a:t>
            </a:r>
            <a:endParaRPr/>
          </a:p>
        </p:txBody>
      </p:sp>
      <p:pic>
        <p:nvPicPr>
          <p:cNvPr id="127" name="Google Shape;127;p21"/>
          <p:cNvPicPr preferRelativeResize="0"/>
          <p:nvPr/>
        </p:nvPicPr>
        <p:blipFill>
          <a:blip r:embed="rId5">
            <a:alphaModFix/>
          </a:blip>
          <a:stretch>
            <a:fillRect/>
          </a:stretch>
        </p:blipFill>
        <p:spPr>
          <a:xfrm>
            <a:off x="6659700" y="315925"/>
            <a:ext cx="2172602" cy="2172602"/>
          </a:xfrm>
          <a:prstGeom prst="rect">
            <a:avLst/>
          </a:prstGeom>
          <a:noFill/>
          <a:ln>
            <a:noFill/>
          </a:ln>
        </p:spPr>
      </p:pic>
      <p:pic>
        <p:nvPicPr>
          <p:cNvPr id="2" name="TextMining.wav" descr="TextMining.wav">
            <a:hlinkClick r:id="" action="ppaction://media"/>
            <a:extLst>
              <a:ext uri="{FF2B5EF4-FFF2-40B4-BE49-F238E27FC236}">
                <a16:creationId xmlns:a16="http://schemas.microsoft.com/office/drawing/2014/main" id="{A03D88D7-6BE0-1E47-A99B-6DA60E55F6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402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1764</Words>
  <Application>Microsoft Macintosh PowerPoint</Application>
  <PresentationFormat>On-screen Show (16:9)</PresentationFormat>
  <Paragraphs>132</Paragraphs>
  <Slides>19</Slides>
  <Notes>18</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Trebuchet MS</vt:lpstr>
      <vt:lpstr>Open Sans</vt:lpstr>
      <vt:lpstr>Economica</vt:lpstr>
      <vt:lpstr>Arial</vt:lpstr>
      <vt:lpstr>Luxe</vt:lpstr>
      <vt:lpstr>TEXT MINING &amp; MARKET BASKET ANALYSIS FOR GROCERY STORES</vt:lpstr>
      <vt:lpstr>Background</vt:lpstr>
      <vt:lpstr>Impact of COVID-19</vt:lpstr>
      <vt:lpstr>Market Basket Analysis</vt:lpstr>
      <vt:lpstr>PowerPoint Presentation</vt:lpstr>
      <vt:lpstr>Business Application</vt:lpstr>
      <vt:lpstr>PowerPoint Presentation</vt:lpstr>
      <vt:lpstr>Dataset</vt:lpstr>
      <vt:lpstr>Text Mining for Customer Behaviour</vt:lpstr>
      <vt:lpstr>Text Mining Results </vt:lpstr>
      <vt:lpstr>Data Visualization for the Text Mining Results</vt:lpstr>
      <vt:lpstr>Market Basket Analysis using the Apriori Algorithm</vt:lpstr>
      <vt:lpstr>Association Rules for the Dataset </vt:lpstr>
      <vt:lpstr>Visualisation of Association Rules</vt:lpstr>
      <vt:lpstr>Inference from the Analysis</vt:lpstr>
      <vt:lpstr>Conclusion and Recommendations</vt:lpstr>
      <vt:lpstr>FUTURE SCOPE</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MINING &amp; MARKET BASKET ANALYSIS FOR GROCERY STORES</dc:title>
  <cp:lastModifiedBy>Anand, Vandana</cp:lastModifiedBy>
  <cp:revision>4</cp:revision>
  <dcterms:modified xsi:type="dcterms:W3CDTF">2020-05-02T16:22:36Z</dcterms:modified>
</cp:coreProperties>
</file>